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1" roundtripDataSignature="AMtx7mg/U1kzzXiISskFZFUUfjZK8GKsq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11" Type="http://customschemas.google.com/relationships/presentationmetadata" Target="metadata"/><Relationship Id="rId10" Type="http://schemas.openxmlformats.org/officeDocument/2006/relationships/slide" Target="slides/slide6.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8" name="Google Shape;9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4" name="Google Shape;11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0" name="Google Shape;13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7f4051a289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6" name="Google Shape;146;g7f4051a289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7f4051a289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2" name="Google Shape;162;g7f4051a289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1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1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1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1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1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5"/>
          <p:cNvSpPr/>
          <p:nvPr>
            <p:ph idx="2" type="pic"/>
          </p:nvPr>
        </p:nvSpPr>
        <p:spPr>
          <a:xfrm>
            <a:off x="5183188" y="987425"/>
            <a:ext cx="6172200" cy="4873625"/>
          </a:xfrm>
          <a:prstGeom prst="rect">
            <a:avLst/>
          </a:prstGeom>
          <a:noFill/>
          <a:ln>
            <a:noFill/>
          </a:ln>
        </p:spPr>
      </p:sp>
      <p:sp>
        <p:nvSpPr>
          <p:cNvPr id="64" name="Google Shape;64;p1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b="0" l="0" r="0" t="0"/>
          <a:stretch/>
        </p:blipFill>
        <p:spPr>
          <a:xfrm>
            <a:off x="494986" y="124433"/>
            <a:ext cx="588388" cy="790028"/>
          </a:xfrm>
          <a:prstGeom prst="rect">
            <a:avLst/>
          </a:prstGeom>
          <a:noFill/>
          <a:ln>
            <a:noFill/>
          </a:ln>
        </p:spPr>
      </p:pic>
      <p:pic>
        <p:nvPicPr>
          <p:cNvPr id="85" name="Google Shape;85;p1"/>
          <p:cNvPicPr preferRelativeResize="0"/>
          <p:nvPr/>
        </p:nvPicPr>
        <p:blipFill rotWithShape="1">
          <a:blip r:embed="rId4">
            <a:alphaModFix/>
          </a:blip>
          <a:srcRect b="0" l="0" r="0" t="0"/>
          <a:stretch/>
        </p:blipFill>
        <p:spPr>
          <a:xfrm>
            <a:off x="10603427" y="201751"/>
            <a:ext cx="876256" cy="696059"/>
          </a:xfrm>
          <a:prstGeom prst="rect">
            <a:avLst/>
          </a:prstGeom>
          <a:noFill/>
          <a:ln>
            <a:noFill/>
          </a:ln>
        </p:spPr>
      </p:pic>
      <p:sp>
        <p:nvSpPr>
          <p:cNvPr id="86" name="Google Shape;86;p1"/>
          <p:cNvSpPr/>
          <p:nvPr/>
        </p:nvSpPr>
        <p:spPr>
          <a:xfrm>
            <a:off x="4404973" y="125409"/>
            <a:ext cx="3904923"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B909F4"/>
                </a:solidFill>
                <a:latin typeface="Calibri"/>
                <a:ea typeface="Calibri"/>
                <a:cs typeface="Calibri"/>
                <a:sym typeface="Calibri"/>
              </a:rPr>
              <a:t>Hoylake Holy Trinity CE Primary School</a:t>
            </a:r>
            <a:r>
              <a:rPr b="0" i="0" lang="en-GB" sz="1800" u="none" cap="none" strike="noStrike">
                <a:solidFill>
                  <a:srgbClr val="B909F4"/>
                </a:solidFill>
                <a:latin typeface="Calibri"/>
                <a:ea typeface="Calibri"/>
                <a:cs typeface="Calibri"/>
                <a:sym typeface="Calibri"/>
              </a:rPr>
              <a:t> </a:t>
            </a:r>
            <a:endParaRPr b="0" i="0" sz="1800" u="none" cap="none" strike="noStrike">
              <a:solidFill>
                <a:srgbClr val="B909F4"/>
              </a:solidFill>
              <a:latin typeface="Calibri"/>
              <a:ea typeface="Calibri"/>
              <a:cs typeface="Calibri"/>
              <a:sym typeface="Calibri"/>
            </a:endParaRPr>
          </a:p>
        </p:txBody>
      </p:sp>
      <p:sp>
        <p:nvSpPr>
          <p:cNvPr id="87" name="Google Shape;87;p1"/>
          <p:cNvSpPr txBox="1"/>
          <p:nvPr/>
        </p:nvSpPr>
        <p:spPr>
          <a:xfrm>
            <a:off x="1363825" y="748600"/>
            <a:ext cx="96561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Calibri"/>
                <a:ea typeface="Calibri"/>
                <a:cs typeface="Calibri"/>
                <a:sym typeface="Calibri"/>
              </a:rPr>
              <a:t>Theme: This Is Me!	</a:t>
            </a:r>
            <a:r>
              <a:rPr b="1" i="0" lang="en-GB" sz="1000" u="none" cap="none" strike="noStrike">
                <a:solidFill>
                  <a:schemeClr val="dk1"/>
                </a:solidFill>
                <a:latin typeface="Calibri"/>
                <a:ea typeface="Calibri"/>
                <a:cs typeface="Calibri"/>
                <a:sym typeface="Calibri"/>
              </a:rPr>
              <a:t>Term: Autumn 1		Year : F2		Visits: </a:t>
            </a:r>
            <a:r>
              <a:rPr b="1" i="0" lang="en-GB" sz="800" u="none" cap="none" strike="noStrike">
                <a:solidFill>
                  <a:schemeClr val="dk1"/>
                </a:solidFill>
                <a:latin typeface="Calibri"/>
                <a:ea typeface="Calibri"/>
                <a:cs typeface="Calibri"/>
                <a:sym typeface="Calibri"/>
              </a:rPr>
              <a:t>Nurse visit</a:t>
            </a:r>
            <a:r>
              <a:rPr b="1" lang="en-GB" sz="800">
                <a:solidFill>
                  <a:schemeClr val="dk1"/>
                </a:solidFill>
                <a:latin typeface="Calibri"/>
                <a:ea typeface="Calibri"/>
                <a:cs typeface="Calibri"/>
                <a:sym typeface="Calibri"/>
              </a:rPr>
              <a:t>, Hedgehog visit, </a:t>
            </a:r>
            <a:r>
              <a:rPr b="1" i="0" lang="en-GB" sz="800" u="none" cap="none" strike="noStrike">
                <a:solidFill>
                  <a:schemeClr val="dk1"/>
                </a:solidFill>
                <a:latin typeface="Calibri"/>
                <a:ea typeface="Calibri"/>
                <a:cs typeface="Calibri"/>
                <a:sym typeface="Calibri"/>
              </a:rPr>
              <a:t>Queen’s Park	</a:t>
            </a:r>
            <a:r>
              <a:rPr b="1" lang="en-GB" sz="800">
                <a:solidFill>
                  <a:schemeClr val="dk1"/>
                </a:solidFill>
                <a:latin typeface="Calibri"/>
                <a:ea typeface="Calibri"/>
                <a:cs typeface="Calibri"/>
                <a:sym typeface="Calibri"/>
              </a:rPr>
              <a:t>Big Question: Why are the leaves changing colour? </a:t>
            </a:r>
            <a:endParaRPr b="1" i="0" sz="800" u="none" cap="none" strike="noStrike">
              <a:solidFill>
                <a:schemeClr val="dk1"/>
              </a:solidFill>
              <a:latin typeface="Calibri"/>
              <a:ea typeface="Calibri"/>
              <a:cs typeface="Calibri"/>
              <a:sym typeface="Calibri"/>
            </a:endParaRPr>
          </a:p>
        </p:txBody>
      </p:sp>
      <p:sp>
        <p:nvSpPr>
          <p:cNvPr id="88" name="Google Shape;88;p1"/>
          <p:cNvSpPr txBox="1"/>
          <p:nvPr/>
        </p:nvSpPr>
        <p:spPr>
          <a:xfrm>
            <a:off x="4663658" y="379268"/>
            <a:ext cx="273215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alibri"/>
                <a:ea typeface="Calibri"/>
                <a:cs typeface="Calibri"/>
                <a:sym typeface="Calibri"/>
              </a:rPr>
              <a:t>Long Term Curriculum Map</a:t>
            </a:r>
            <a:endParaRPr b="0" i="0" sz="1800" u="none" cap="none" strike="noStrike">
              <a:solidFill>
                <a:schemeClr val="dk1"/>
              </a:solidFill>
              <a:latin typeface="Calibri"/>
              <a:ea typeface="Calibri"/>
              <a:cs typeface="Calibri"/>
              <a:sym typeface="Calibri"/>
            </a:endParaRPr>
          </a:p>
        </p:txBody>
      </p:sp>
      <p:sp>
        <p:nvSpPr>
          <p:cNvPr id="89" name="Google Shape;89;p1"/>
          <p:cNvSpPr txBox="1"/>
          <p:nvPr/>
        </p:nvSpPr>
        <p:spPr>
          <a:xfrm>
            <a:off x="206825" y="4317250"/>
            <a:ext cx="3654900" cy="19857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Literacy</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Calibri"/>
                <a:ea typeface="Calibri"/>
                <a:cs typeface="Calibri"/>
                <a:sym typeface="Calibri"/>
              </a:rPr>
              <a:t>RWI: </a:t>
            </a:r>
            <a:r>
              <a:rPr b="0" i="0" lang="en-GB" sz="1000" u="none" cap="none" strike="noStrike">
                <a:solidFill>
                  <a:schemeClr val="dk1"/>
                </a:solidFill>
                <a:latin typeface="Calibri"/>
                <a:ea typeface="Calibri"/>
                <a:cs typeface="Calibri"/>
                <a:sym typeface="Calibri"/>
              </a:rPr>
              <a:t>Set 1 letter recognition and writing (see separate planning)</a:t>
            </a:r>
            <a:endParaRPr b="0" i="0" sz="1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Oral blending and segmenting, begin to read and write CVC words.</a:t>
            </a:r>
            <a:r>
              <a:rPr b="0" i="0" lang="en-GB" sz="1100" u="none" cap="none" strike="noStrike">
                <a:solidFill>
                  <a:schemeClr val="dk1"/>
                </a:solidFill>
                <a:latin typeface="Calibri"/>
                <a:ea typeface="Calibri"/>
                <a:cs typeface="Calibri"/>
                <a:sym typeface="Calibri"/>
              </a:rPr>
              <a:t> </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Name recognition and writing</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Calibri"/>
                <a:ea typeface="Calibri"/>
                <a:cs typeface="Calibri"/>
                <a:sym typeface="Calibri"/>
              </a:rPr>
              <a:t>Books:</a:t>
            </a:r>
            <a:r>
              <a:rPr b="0" i="0" lang="en-GB" sz="1000" u="none" cap="none" strike="noStrike">
                <a:solidFill>
                  <a:schemeClr val="dk1"/>
                </a:solidFill>
                <a:latin typeface="Calibri"/>
                <a:ea typeface="Calibri"/>
                <a:cs typeface="Calibri"/>
                <a:sym typeface="Calibri"/>
              </a:rPr>
              <a:t>  Funny Bones, Whiffy Wilson, Little Red Hen</a:t>
            </a:r>
            <a:r>
              <a:rPr lang="en-GB" sz="1000">
                <a:solidFill>
                  <a:schemeClr val="dk1"/>
                </a:solidFill>
                <a:latin typeface="Calibri"/>
                <a:ea typeface="Calibri"/>
                <a:cs typeface="Calibri"/>
                <a:sym typeface="Calibri"/>
              </a:rPr>
              <a:t> &amp; </a:t>
            </a:r>
            <a:r>
              <a:rPr b="0" i="0" lang="en-GB" sz="1000" u="none" cap="none" strike="noStrike">
                <a:solidFill>
                  <a:schemeClr val="dk1"/>
                </a:solidFill>
                <a:latin typeface="Calibri"/>
                <a:ea typeface="Calibri"/>
                <a:cs typeface="Calibri"/>
                <a:sym typeface="Calibri"/>
              </a:rPr>
              <a:t>non fiction books</a:t>
            </a:r>
            <a:r>
              <a:rPr b="0" i="0" lang="en-GB" sz="900" u="none" cap="none" strike="noStrike">
                <a:solidFill>
                  <a:schemeClr val="dk1"/>
                </a:solidFill>
                <a:latin typeface="Calibri"/>
                <a:ea typeface="Calibri"/>
                <a:cs typeface="Calibri"/>
                <a:sym typeface="Calibri"/>
              </a:rPr>
              <a:t> </a:t>
            </a:r>
            <a:r>
              <a:rPr b="0" i="0" lang="en-GB" sz="1000" u="none" cap="none" strike="noStrike">
                <a:solidFill>
                  <a:schemeClr val="dk1"/>
                </a:solidFill>
                <a:latin typeface="Calibri"/>
                <a:ea typeface="Calibri"/>
                <a:cs typeface="Calibri"/>
                <a:sym typeface="Calibri"/>
              </a:rPr>
              <a:t>about feelings.</a:t>
            </a:r>
            <a:endParaRPr b="0" i="0" sz="13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1" i="0" lang="en-GB" sz="1000" u="sng" cap="none" strike="noStrike">
                <a:solidFill>
                  <a:srgbClr val="7030A0"/>
                </a:solidFill>
                <a:latin typeface="Calibri"/>
                <a:ea typeface="Calibri"/>
                <a:cs typeface="Calibri"/>
                <a:sym typeface="Calibri"/>
              </a:rPr>
              <a:t>Word reading</a:t>
            </a:r>
            <a:endParaRPr b="0" i="0" sz="1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Calibri"/>
                <a:ea typeface="Calibri"/>
                <a:cs typeface="Calibri"/>
                <a:sym typeface="Calibri"/>
              </a:rPr>
              <a:t>B</a:t>
            </a:r>
            <a:r>
              <a:rPr b="0" i="0" lang="en-GB" sz="1000" u="none" cap="none" strike="noStrike">
                <a:solidFill>
                  <a:srgbClr val="7030A0"/>
                </a:solidFill>
                <a:latin typeface="Calibri"/>
                <a:ea typeface="Calibri"/>
                <a:cs typeface="Calibri"/>
                <a:sym typeface="Calibri"/>
              </a:rPr>
              <a:t>egin to read individual letters by saying the sounds for them.</a:t>
            </a:r>
            <a:r>
              <a:rPr b="0" i="0" lang="en-GB" sz="1000" u="none" cap="none" strike="noStrike">
                <a:solidFill>
                  <a:srgbClr val="7030A0"/>
                </a:solidFill>
                <a:latin typeface="Arial"/>
                <a:ea typeface="Arial"/>
                <a:cs typeface="Arial"/>
                <a:sym typeface="Arial"/>
              </a:rPr>
              <a:t> </a:t>
            </a:r>
            <a:br>
              <a:rPr b="0" i="0" lang="en-GB" sz="1000" u="none" cap="none" strike="noStrike">
                <a:solidFill>
                  <a:srgbClr val="7030A0"/>
                </a:solidFill>
                <a:latin typeface="Arial"/>
                <a:ea typeface="Arial"/>
                <a:cs typeface="Arial"/>
                <a:sym typeface="Arial"/>
              </a:rPr>
            </a:br>
            <a:r>
              <a:rPr b="1" i="0" lang="en-GB" sz="1000" u="sng" cap="none" strike="noStrike">
                <a:solidFill>
                  <a:srgbClr val="7030A0"/>
                </a:solidFill>
                <a:latin typeface="Calibri"/>
                <a:ea typeface="Calibri"/>
                <a:cs typeface="Calibri"/>
                <a:sym typeface="Calibri"/>
              </a:rPr>
              <a:t>Comprehension</a:t>
            </a:r>
            <a:br>
              <a:rPr b="1" i="0" lang="en-GB" sz="1000" u="sng" cap="none" strike="noStrike">
                <a:solidFill>
                  <a:srgbClr val="7030A0"/>
                </a:solidFill>
                <a:latin typeface="Calibri"/>
                <a:ea typeface="Calibri"/>
                <a:cs typeface="Calibri"/>
                <a:sym typeface="Calibri"/>
              </a:rPr>
            </a:br>
            <a:r>
              <a:rPr b="0" i="0" lang="en-GB" sz="1000" u="none" cap="none" strike="noStrike">
                <a:solidFill>
                  <a:srgbClr val="7030A0"/>
                </a:solidFill>
                <a:latin typeface="Calibri"/>
                <a:ea typeface="Calibri"/>
                <a:cs typeface="Calibri"/>
                <a:sym typeface="Calibri"/>
              </a:rPr>
              <a:t>Anticipate key events in stories.</a:t>
            </a:r>
            <a:r>
              <a:rPr b="1" i="0" lang="en-GB" sz="1000" u="sng" cap="none" strike="noStrike">
                <a:solidFill>
                  <a:srgbClr val="7030A0"/>
                </a:solidFill>
                <a:latin typeface="Calibri"/>
                <a:ea typeface="Calibri"/>
                <a:cs typeface="Calibri"/>
                <a:sym typeface="Calibri"/>
              </a:rPr>
              <a:t> </a:t>
            </a:r>
            <a:endParaRPr b="1" i="0" sz="10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1" i="0" lang="en-GB" sz="1000" u="sng" cap="none" strike="noStrike">
                <a:solidFill>
                  <a:srgbClr val="7030A0"/>
                </a:solidFill>
                <a:latin typeface="Calibri"/>
                <a:ea typeface="Calibri"/>
                <a:cs typeface="Calibri"/>
                <a:sym typeface="Calibri"/>
              </a:rPr>
              <a:t>Writing</a:t>
            </a:r>
            <a:br>
              <a:rPr b="0" i="0" lang="en-GB" sz="1000" u="none" cap="none" strike="noStrike">
                <a:solidFill>
                  <a:srgbClr val="000000"/>
                </a:solidFill>
                <a:latin typeface="Arial"/>
                <a:ea typeface="Arial"/>
                <a:cs typeface="Arial"/>
                <a:sym typeface="Arial"/>
              </a:rPr>
            </a:br>
            <a:r>
              <a:rPr b="0" i="0" lang="en-GB" sz="1000" u="none" cap="none" strike="noStrike">
                <a:solidFill>
                  <a:srgbClr val="7030A0"/>
                </a:solidFill>
                <a:latin typeface="Calibri"/>
                <a:ea typeface="Calibri"/>
                <a:cs typeface="Calibri"/>
                <a:sym typeface="Calibri"/>
              </a:rPr>
              <a:t>Begin to form some lower case letters correctly. </a:t>
            </a:r>
            <a:endParaRPr b="0" i="0" sz="1400" u="none" cap="none" strike="noStrike">
              <a:solidFill>
                <a:srgbClr val="7030A0"/>
              </a:solidFill>
              <a:latin typeface="Calibri"/>
              <a:ea typeface="Calibri"/>
              <a:cs typeface="Calibri"/>
              <a:sym typeface="Calibri"/>
            </a:endParaRPr>
          </a:p>
        </p:txBody>
      </p:sp>
      <p:sp>
        <p:nvSpPr>
          <p:cNvPr id="90" name="Google Shape;90;p1"/>
          <p:cNvSpPr txBox="1"/>
          <p:nvPr/>
        </p:nvSpPr>
        <p:spPr>
          <a:xfrm>
            <a:off x="3952250" y="3696975"/>
            <a:ext cx="2804100" cy="29553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Maths</a:t>
            </a:r>
            <a:endParaRPr b="1" i="0" sz="12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300"/>
              <a:buFont typeface="Arial"/>
              <a:buNone/>
            </a:pPr>
            <a:r>
              <a:rPr b="1" i="0" lang="en-GB" sz="1300" u="none" cap="none" strike="noStrike">
                <a:solidFill>
                  <a:schemeClr val="dk1"/>
                </a:solidFill>
                <a:latin typeface="Calibri"/>
                <a:ea typeface="Calibri"/>
                <a:cs typeface="Calibri"/>
                <a:sym typeface="Calibri"/>
              </a:rPr>
              <a:t>Mastery Maths (NCETM) </a:t>
            </a:r>
            <a:endParaRPr b="1" i="0" sz="13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300"/>
              <a:buFont typeface="Arial"/>
              <a:buNone/>
            </a:pPr>
            <a:r>
              <a:rPr b="1" i="0" lang="en-GB" sz="1300" u="none" cap="none" strike="noStrike">
                <a:solidFill>
                  <a:schemeClr val="dk1"/>
                </a:solidFill>
                <a:latin typeface="Calibri"/>
                <a:ea typeface="Calibri"/>
                <a:cs typeface="Calibri"/>
                <a:sym typeface="Calibri"/>
              </a:rPr>
              <a:t>(see separate planning)</a:t>
            </a:r>
            <a:endParaRPr b="1" i="0" sz="13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Number and Place value - working with numbers to 5</a:t>
            </a:r>
            <a:endParaRPr b="0"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Sorting into groups</a:t>
            </a:r>
            <a:endParaRPr sz="12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rgbClr val="7030A0"/>
                </a:solidFill>
                <a:latin typeface="Calibri"/>
                <a:ea typeface="Calibri"/>
                <a:cs typeface="Calibri"/>
                <a:sym typeface="Calibri"/>
              </a:rPr>
              <a:t>Number </a:t>
            </a:r>
            <a:endParaRPr b="1" i="0" sz="12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rgbClr val="7030A0"/>
                </a:solidFill>
                <a:latin typeface="Calibri"/>
                <a:ea typeface="Calibri"/>
                <a:cs typeface="Calibri"/>
                <a:sym typeface="Calibri"/>
              </a:rPr>
              <a:t>Count objects, actions and sounds.</a:t>
            </a:r>
            <a:br>
              <a:rPr b="0" i="0" lang="en-GB" sz="1200" u="none" cap="none" strike="noStrike">
                <a:solidFill>
                  <a:srgbClr val="7030A0"/>
                </a:solidFill>
                <a:latin typeface="Calibri"/>
                <a:ea typeface="Calibri"/>
                <a:cs typeface="Calibri"/>
                <a:sym typeface="Calibri"/>
              </a:rPr>
            </a:br>
            <a:r>
              <a:rPr b="0" i="0" lang="en-GB" sz="1200" u="none" cap="none" strike="noStrike">
                <a:solidFill>
                  <a:srgbClr val="7030A0"/>
                </a:solidFill>
                <a:latin typeface="Calibri"/>
                <a:ea typeface="Calibri"/>
                <a:cs typeface="Calibri"/>
                <a:sym typeface="Calibri"/>
              </a:rPr>
              <a:t>Say one number for each item in order.</a:t>
            </a:r>
            <a:br>
              <a:rPr b="0" i="0" lang="en-GB" sz="1200" u="none" cap="none" strike="noStrike">
                <a:solidFill>
                  <a:srgbClr val="7030A0"/>
                </a:solidFill>
                <a:latin typeface="Calibri"/>
                <a:ea typeface="Calibri"/>
                <a:cs typeface="Calibri"/>
                <a:sym typeface="Calibri"/>
              </a:rPr>
            </a:br>
            <a:br>
              <a:rPr b="0" i="0" lang="en-GB" sz="1200" u="none" cap="none" strike="noStrike">
                <a:solidFill>
                  <a:srgbClr val="7030A0"/>
                </a:solidFill>
                <a:latin typeface="Calibri"/>
                <a:ea typeface="Calibri"/>
                <a:cs typeface="Calibri"/>
                <a:sym typeface="Calibri"/>
              </a:rPr>
            </a:br>
            <a:r>
              <a:rPr b="1" i="0" lang="en-GB" sz="1200" u="sng" cap="none" strike="noStrike">
                <a:solidFill>
                  <a:srgbClr val="7030A0"/>
                </a:solidFill>
                <a:latin typeface="Calibri"/>
                <a:ea typeface="Calibri"/>
                <a:cs typeface="Calibri"/>
                <a:sym typeface="Calibri"/>
              </a:rPr>
              <a:t>Numerical Patterns</a:t>
            </a:r>
            <a:br>
              <a:rPr b="1" i="0" lang="en-GB" sz="1200" u="sng" cap="none" strike="noStrike">
                <a:solidFill>
                  <a:srgbClr val="7030A0"/>
                </a:solidFill>
                <a:latin typeface="Calibri"/>
                <a:ea typeface="Calibri"/>
                <a:cs typeface="Calibri"/>
                <a:sym typeface="Calibri"/>
              </a:rPr>
            </a:br>
            <a:r>
              <a:rPr b="0" i="0" lang="en-GB" sz="1200" u="none" cap="none" strike="noStrike">
                <a:solidFill>
                  <a:srgbClr val="7030A0"/>
                </a:solidFill>
                <a:latin typeface="Calibri"/>
                <a:ea typeface="Calibri"/>
                <a:cs typeface="Calibri"/>
                <a:sym typeface="Calibri"/>
              </a:rPr>
              <a:t>Continue, copy and create repeating patterns. </a:t>
            </a:r>
            <a:endParaRPr b="0" i="0" sz="12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1"/>
          <p:cNvSpPr txBox="1"/>
          <p:nvPr/>
        </p:nvSpPr>
        <p:spPr>
          <a:xfrm>
            <a:off x="6846875" y="3696925"/>
            <a:ext cx="2798100" cy="28782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Understanding of the World</a:t>
            </a:r>
            <a:endParaRPr b="1" i="0" sz="12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Understanding ourselves and our feelings</a:t>
            </a:r>
            <a:endParaRPr b="0" i="0" sz="1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Our families, bodies- Nurse Visit</a:t>
            </a:r>
            <a:endParaRPr b="0" i="0" sz="1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How have we changed? How do we keep healthy?</a:t>
            </a:r>
            <a:endParaRPr b="0" i="0" sz="1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Healthy eating  - link to Harvest Festival and</a:t>
            </a:r>
            <a:r>
              <a:rPr lang="en-GB" sz="1000">
                <a:solidFill>
                  <a:schemeClr val="dk1"/>
                </a:solidFill>
                <a:latin typeface="Calibri"/>
                <a:ea typeface="Calibri"/>
                <a:cs typeface="Calibri"/>
                <a:sym typeface="Calibri"/>
              </a:rPr>
              <a:t> making bread/soup</a:t>
            </a:r>
            <a:endParaRPr b="0" i="0" sz="1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1" i="0" lang="en-GB" sz="1000" u="sng" cap="none" strike="noStrike">
                <a:solidFill>
                  <a:srgbClr val="7030A0"/>
                </a:solidFill>
                <a:latin typeface="Calibri"/>
                <a:ea typeface="Calibri"/>
                <a:cs typeface="Calibri"/>
                <a:sym typeface="Calibri"/>
              </a:rPr>
              <a:t>Past and Present</a:t>
            </a:r>
            <a:br>
              <a:rPr b="0" i="0" lang="en-GB" sz="1000" u="none" cap="none" strike="noStrike">
                <a:solidFill>
                  <a:srgbClr val="000000"/>
                </a:solidFill>
                <a:latin typeface="Arial"/>
                <a:ea typeface="Arial"/>
                <a:cs typeface="Arial"/>
                <a:sym typeface="Arial"/>
              </a:rPr>
            </a:br>
            <a:r>
              <a:rPr b="0" i="0" lang="en-GB" sz="1000" u="none" cap="none" strike="noStrike">
                <a:solidFill>
                  <a:srgbClr val="7030A0"/>
                </a:solidFill>
                <a:latin typeface="Calibri"/>
                <a:ea typeface="Calibri"/>
                <a:cs typeface="Calibri"/>
                <a:sym typeface="Calibri"/>
              </a:rPr>
              <a:t>Comment on images of familiar situations in the past. </a:t>
            </a:r>
            <a:endParaRPr b="0" i="0" sz="10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1" i="0" lang="en-GB" sz="1000" u="sng" cap="none" strike="noStrike">
                <a:solidFill>
                  <a:srgbClr val="7030A0"/>
                </a:solidFill>
                <a:latin typeface="Calibri"/>
                <a:ea typeface="Calibri"/>
                <a:cs typeface="Calibri"/>
                <a:sym typeface="Calibri"/>
              </a:rPr>
              <a:t>People. Culture and Communities </a:t>
            </a:r>
            <a:endParaRPr b="1" i="0" sz="10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Talk about members of their immediate family and community. </a:t>
            </a:r>
            <a:br>
              <a:rPr b="0" i="0" lang="en-GB" sz="1000" u="none" cap="none" strike="noStrike">
                <a:solidFill>
                  <a:srgbClr val="7030A0"/>
                </a:solidFill>
                <a:latin typeface="Calibri"/>
                <a:ea typeface="Calibri"/>
                <a:cs typeface="Calibri"/>
                <a:sym typeface="Calibri"/>
              </a:rPr>
            </a:br>
            <a:r>
              <a:rPr b="0" i="0" lang="en-GB" sz="1000" u="none" cap="none" strike="noStrike">
                <a:solidFill>
                  <a:srgbClr val="7030A0"/>
                </a:solidFill>
                <a:latin typeface="Calibri"/>
                <a:ea typeface="Calibri"/>
                <a:cs typeface="Calibri"/>
                <a:sym typeface="Calibri"/>
              </a:rPr>
              <a:t>Name and describe people who are familiar to them.</a:t>
            </a:r>
            <a:br>
              <a:rPr b="0" i="0" lang="en-GB" sz="1000" u="none" cap="none" strike="noStrike">
                <a:solidFill>
                  <a:srgbClr val="7030A0"/>
                </a:solidFill>
                <a:latin typeface="Calibri"/>
                <a:ea typeface="Calibri"/>
                <a:cs typeface="Calibri"/>
                <a:sym typeface="Calibri"/>
              </a:rPr>
            </a:br>
            <a:r>
              <a:rPr b="1" i="0" lang="en-GB" sz="1000" u="sng" cap="none" strike="noStrike">
                <a:solidFill>
                  <a:srgbClr val="7030A0"/>
                </a:solidFill>
                <a:latin typeface="Calibri"/>
                <a:ea typeface="Calibri"/>
                <a:cs typeface="Calibri"/>
                <a:sym typeface="Calibri"/>
              </a:rPr>
              <a:t>The Natural World</a:t>
            </a:r>
            <a:br>
              <a:rPr b="1" i="0" lang="en-GB" sz="1000" u="sng" cap="none" strike="noStrike">
                <a:solidFill>
                  <a:srgbClr val="7030A0"/>
                </a:solidFill>
                <a:latin typeface="Calibri"/>
                <a:ea typeface="Calibri"/>
                <a:cs typeface="Calibri"/>
                <a:sym typeface="Calibri"/>
              </a:rPr>
            </a:br>
            <a:r>
              <a:rPr b="0" i="0" lang="en-GB" sz="1000" u="none" cap="none" strike="noStrike">
                <a:solidFill>
                  <a:srgbClr val="7030A0"/>
                </a:solidFill>
                <a:latin typeface="Calibri"/>
                <a:ea typeface="Calibri"/>
                <a:cs typeface="Calibri"/>
                <a:sym typeface="Calibri"/>
              </a:rPr>
              <a:t>Describe what they see, hear and feel whilst outside.</a:t>
            </a:r>
            <a:br>
              <a:rPr b="0" i="0" lang="en-GB" sz="900" u="none" cap="none" strike="noStrike">
                <a:solidFill>
                  <a:srgbClr val="7030A0"/>
                </a:solidFill>
                <a:latin typeface="Calibri"/>
                <a:ea typeface="Calibri"/>
                <a:cs typeface="Calibri"/>
                <a:sym typeface="Calibri"/>
              </a:rPr>
            </a:br>
            <a:endParaRPr b="0" i="0" sz="900" u="none" cap="none" strike="noStrike">
              <a:solidFill>
                <a:srgbClr val="000000"/>
              </a:solidFill>
              <a:latin typeface="Calibri"/>
              <a:ea typeface="Calibri"/>
              <a:cs typeface="Calibri"/>
              <a:sym typeface="Calibri"/>
            </a:endParaRPr>
          </a:p>
        </p:txBody>
      </p:sp>
      <p:sp>
        <p:nvSpPr>
          <p:cNvPr id="92" name="Google Shape;92;p1"/>
          <p:cNvSpPr txBox="1"/>
          <p:nvPr/>
        </p:nvSpPr>
        <p:spPr>
          <a:xfrm>
            <a:off x="9704375" y="3500825"/>
            <a:ext cx="2286300" cy="28167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Expressive Arts and Design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Self-portraits, drawings of </a:t>
            </a:r>
            <a:r>
              <a:rPr lang="en-GB" sz="1100">
                <a:solidFill>
                  <a:schemeClr val="dk1"/>
                </a:solidFill>
                <a:latin typeface="Calibri"/>
                <a:ea typeface="Calibri"/>
                <a:cs typeface="Calibri"/>
                <a:sym typeface="Calibri"/>
              </a:rPr>
              <a:t>home</a:t>
            </a:r>
            <a:r>
              <a:rPr b="0" i="0" lang="en-GB" sz="1100" u="none" cap="none" strike="noStrike">
                <a:solidFill>
                  <a:schemeClr val="dk1"/>
                </a:solidFill>
                <a:latin typeface="Calibri"/>
                <a:ea typeface="Calibri"/>
                <a:cs typeface="Calibri"/>
                <a:sym typeface="Calibri"/>
              </a:rPr>
              <a:t>,</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Funny bones straw pictures</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Family portraits</a:t>
            </a:r>
            <a:endParaRPr b="0" i="0" sz="13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Colour mixing </a:t>
            </a:r>
            <a:br>
              <a:rPr b="0" i="0" lang="en-GB" sz="1100" u="none" cap="none" strike="noStrike">
                <a:solidFill>
                  <a:schemeClr val="dk1"/>
                </a:solidFill>
                <a:latin typeface="Calibri"/>
                <a:ea typeface="Calibri"/>
                <a:cs typeface="Calibri"/>
                <a:sym typeface="Calibri"/>
              </a:rPr>
            </a:br>
            <a:r>
              <a:rPr b="0" i="0" lang="en-GB" sz="1100" u="none" cap="none" strike="noStrike">
                <a:solidFill>
                  <a:schemeClr val="dk1"/>
                </a:solidFill>
                <a:latin typeface="Calibri"/>
                <a:ea typeface="Calibri"/>
                <a:cs typeface="Calibri"/>
                <a:sym typeface="Calibri"/>
              </a:rPr>
              <a:t>Joining materials</a:t>
            </a:r>
            <a:br>
              <a:rPr b="0" i="0" lang="en-GB" sz="1100" u="none" cap="none" strike="noStrike">
                <a:solidFill>
                  <a:schemeClr val="dk1"/>
                </a:solidFill>
                <a:latin typeface="Calibri"/>
                <a:ea typeface="Calibri"/>
                <a:cs typeface="Calibri"/>
                <a:sym typeface="Calibri"/>
              </a:rPr>
            </a:br>
            <a:r>
              <a:rPr b="0" i="0" lang="en-GB" sz="1100" u="none" cap="none" strike="noStrike">
                <a:solidFill>
                  <a:schemeClr val="dk1"/>
                </a:solidFill>
                <a:latin typeface="Calibri"/>
                <a:ea typeface="Calibri"/>
                <a:cs typeface="Calibri"/>
                <a:sym typeface="Calibri"/>
              </a:rPr>
              <a:t>Introducing musical instruments</a:t>
            </a:r>
            <a:br>
              <a:rPr b="0" i="0" lang="en-GB" sz="1100" u="none" cap="none" strike="noStrike">
                <a:solidFill>
                  <a:schemeClr val="dk1"/>
                </a:solidFill>
                <a:latin typeface="Calibri"/>
                <a:ea typeface="Calibri"/>
                <a:cs typeface="Calibri"/>
                <a:sym typeface="Calibri"/>
              </a:rPr>
            </a:br>
            <a:r>
              <a:rPr b="0" i="0" lang="en-GB" sz="1100" u="none" cap="none" strike="noStrike">
                <a:solidFill>
                  <a:schemeClr val="dk1"/>
                </a:solidFill>
                <a:latin typeface="Calibri"/>
                <a:ea typeface="Calibri"/>
                <a:cs typeface="Calibri"/>
                <a:sym typeface="Calibri"/>
              </a:rPr>
              <a:t>Music: Charanga</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1" i="0" lang="en-GB" sz="1100" u="sng" cap="none" strike="noStrike">
                <a:solidFill>
                  <a:srgbClr val="7030A0"/>
                </a:solidFill>
                <a:latin typeface="Calibri"/>
                <a:ea typeface="Calibri"/>
                <a:cs typeface="Calibri"/>
                <a:sym typeface="Calibri"/>
              </a:rPr>
              <a:t>Creating with Materials</a:t>
            </a:r>
            <a:endParaRPr b="1" i="0" sz="11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7030A0"/>
                </a:solidFill>
                <a:latin typeface="Calibri"/>
                <a:ea typeface="Calibri"/>
                <a:cs typeface="Calibri"/>
                <a:sym typeface="Calibri"/>
              </a:rPr>
              <a:t>Make use of props and materials when role playing characters. </a:t>
            </a:r>
            <a:endParaRPr b="0" i="0" sz="11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1" i="0" lang="en-GB" sz="1100" u="sng" cap="none" strike="noStrike">
                <a:solidFill>
                  <a:srgbClr val="7030A0"/>
                </a:solidFill>
                <a:latin typeface="Calibri"/>
                <a:ea typeface="Calibri"/>
                <a:cs typeface="Calibri"/>
                <a:sym typeface="Calibri"/>
              </a:rPr>
              <a:t>Being Imaginative and Expressive</a:t>
            </a:r>
            <a:endParaRPr b="1"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7030A0"/>
                </a:solidFill>
                <a:latin typeface="Calibri"/>
                <a:ea typeface="Calibri"/>
                <a:cs typeface="Calibri"/>
                <a:sym typeface="Calibri"/>
              </a:rPr>
              <a:t>Listen attentively, move to and talk about music.  </a:t>
            </a:r>
            <a:br>
              <a:rPr b="0" i="0" lang="en-GB" sz="1100" u="none" cap="none" strike="noStrike">
                <a:solidFill>
                  <a:srgbClr val="7030A0"/>
                </a:solidFill>
                <a:latin typeface="Calibri"/>
                <a:ea typeface="Calibri"/>
                <a:cs typeface="Calibri"/>
                <a:sym typeface="Calibri"/>
              </a:rPr>
            </a:br>
            <a:r>
              <a:rPr b="0" i="0" lang="en-GB" sz="1100" u="none" cap="none" strike="noStrike">
                <a:solidFill>
                  <a:srgbClr val="7030A0"/>
                </a:solidFill>
                <a:latin typeface="Calibri"/>
                <a:ea typeface="Calibri"/>
                <a:cs typeface="Calibri"/>
                <a:sym typeface="Calibri"/>
              </a:rPr>
              <a:t>Explore and engage with music. </a:t>
            </a:r>
            <a:br>
              <a:rPr b="0" i="0" lang="en-GB" sz="1100" u="none" cap="none" strike="noStrike">
                <a:solidFill>
                  <a:srgbClr val="7030A0"/>
                </a:solidFill>
                <a:latin typeface="Calibri"/>
                <a:ea typeface="Calibri"/>
                <a:cs typeface="Calibri"/>
                <a:sym typeface="Calibri"/>
              </a:rPr>
            </a:br>
            <a:endParaRPr b="0" i="0" sz="1100" u="none" cap="none" strike="noStrike">
              <a:solidFill>
                <a:srgbClr val="000000"/>
              </a:solidFill>
              <a:latin typeface="Arial"/>
              <a:ea typeface="Arial"/>
              <a:cs typeface="Arial"/>
              <a:sym typeface="Arial"/>
            </a:endParaRPr>
          </a:p>
        </p:txBody>
      </p:sp>
      <p:sp>
        <p:nvSpPr>
          <p:cNvPr id="93" name="Google Shape;93;p1"/>
          <p:cNvSpPr txBox="1"/>
          <p:nvPr/>
        </p:nvSpPr>
        <p:spPr>
          <a:xfrm>
            <a:off x="3751100" y="1068600"/>
            <a:ext cx="4436700" cy="25497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Communication and language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Listening to topic stories and rhymes</a:t>
            </a:r>
            <a:endParaRPr b="0" i="0" sz="1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Group discussion activities –PSE circle times, listening and attention games</a:t>
            </a:r>
            <a:br>
              <a:rPr b="0" i="0" lang="en-GB" sz="1000" u="none" cap="none" strike="noStrike">
                <a:solidFill>
                  <a:schemeClr val="dk1"/>
                </a:solidFill>
                <a:latin typeface="Calibri"/>
                <a:ea typeface="Calibri"/>
                <a:cs typeface="Calibri"/>
                <a:sym typeface="Calibri"/>
              </a:rPr>
            </a:br>
            <a:r>
              <a:rPr b="0" i="0" lang="en-GB" sz="1000" u="none" cap="none" strike="noStrike">
                <a:solidFill>
                  <a:schemeClr val="dk1"/>
                </a:solidFill>
                <a:latin typeface="Calibri"/>
                <a:ea typeface="Calibri"/>
                <a:cs typeface="Calibri"/>
                <a:sym typeface="Calibri"/>
              </a:rPr>
              <a:t>Introducing school vocabulary </a:t>
            </a:r>
            <a:endParaRPr b="0" i="0" sz="1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Role Play: home area and doctors surgery</a:t>
            </a:r>
            <a:br>
              <a:rPr b="0" i="0" lang="en-GB" sz="1000" u="none" cap="none" strike="noStrike">
                <a:solidFill>
                  <a:schemeClr val="dk1"/>
                </a:solidFill>
                <a:latin typeface="Calibri"/>
                <a:ea typeface="Calibri"/>
                <a:cs typeface="Calibri"/>
                <a:sym typeface="Calibri"/>
              </a:rPr>
            </a:br>
            <a:r>
              <a:rPr b="0" i="0" lang="en-GB" sz="1000" u="none" cap="none" strike="noStrike">
                <a:solidFill>
                  <a:schemeClr val="dk1"/>
                </a:solidFill>
                <a:latin typeface="Calibri"/>
                <a:ea typeface="Calibri"/>
                <a:cs typeface="Calibri"/>
                <a:sym typeface="Calibri"/>
              </a:rPr>
              <a:t>Adults joining children in their play and modelling good use of language and vocabulary. </a:t>
            </a:r>
            <a:endParaRPr b="1" i="0" sz="9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1" i="0" lang="en-GB" sz="1000" u="sng" cap="none" strike="noStrike">
                <a:solidFill>
                  <a:srgbClr val="7030A0"/>
                </a:solidFill>
                <a:latin typeface="Calibri"/>
                <a:ea typeface="Calibri"/>
                <a:cs typeface="Calibri"/>
                <a:sym typeface="Calibri"/>
              </a:rPr>
              <a:t>Listening, attention and understanding</a:t>
            </a:r>
            <a:endParaRPr b="1" i="0" sz="10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Understand how to listen carefully and that listening is important.</a:t>
            </a:r>
            <a:br>
              <a:rPr b="0" i="0" lang="en-GB" sz="1000" u="none" cap="none" strike="noStrike">
                <a:solidFill>
                  <a:srgbClr val="7030A0"/>
                </a:solidFill>
                <a:latin typeface="Calibri"/>
                <a:ea typeface="Calibri"/>
                <a:cs typeface="Calibri"/>
                <a:sym typeface="Calibri"/>
              </a:rPr>
            </a:br>
            <a:r>
              <a:rPr b="0" i="0" lang="en-GB" sz="1000" u="none" cap="none" strike="noStrike">
                <a:solidFill>
                  <a:srgbClr val="7030A0"/>
                </a:solidFill>
                <a:latin typeface="Calibri"/>
                <a:ea typeface="Calibri"/>
                <a:cs typeface="Calibri"/>
                <a:sym typeface="Calibri"/>
              </a:rPr>
              <a:t>Engage in storytimes.</a:t>
            </a:r>
            <a:br>
              <a:rPr b="0" i="0" lang="en-GB" sz="1000" u="none" cap="none" strike="noStrike">
                <a:solidFill>
                  <a:srgbClr val="7030A0"/>
                </a:solidFill>
                <a:latin typeface="Calibri"/>
                <a:ea typeface="Calibri"/>
                <a:cs typeface="Calibri"/>
                <a:sym typeface="Calibri"/>
              </a:rPr>
            </a:br>
            <a:r>
              <a:rPr b="0" i="0" lang="en-GB" sz="1000" u="none" cap="none" strike="noStrike">
                <a:solidFill>
                  <a:srgbClr val="7030A0"/>
                </a:solidFill>
                <a:latin typeface="Calibri"/>
                <a:ea typeface="Calibri"/>
                <a:cs typeface="Calibri"/>
                <a:sym typeface="Calibri"/>
              </a:rPr>
              <a:t>Listen carefully to rhymes and songs.</a:t>
            </a:r>
            <a:endParaRPr b="0" i="0" sz="1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1" i="0" lang="en-GB" sz="1000" u="sng" cap="none" strike="noStrike">
                <a:solidFill>
                  <a:srgbClr val="7030A0"/>
                </a:solidFill>
                <a:latin typeface="Calibri"/>
                <a:ea typeface="Calibri"/>
                <a:cs typeface="Calibri"/>
                <a:sym typeface="Calibri"/>
              </a:rPr>
              <a:t>Speaking</a:t>
            </a:r>
            <a:br>
              <a:rPr b="0" i="0" lang="en-GB" sz="1000" u="none" cap="none" strike="noStrike">
                <a:solidFill>
                  <a:srgbClr val="000000"/>
                </a:solidFill>
                <a:latin typeface="Calibri"/>
                <a:ea typeface="Calibri"/>
                <a:cs typeface="Calibri"/>
                <a:sym typeface="Calibri"/>
              </a:rPr>
            </a:br>
            <a:r>
              <a:rPr b="0" i="0" lang="en-GB" sz="1000" u="none" cap="none" strike="noStrike">
                <a:solidFill>
                  <a:srgbClr val="7030A0"/>
                </a:solidFill>
                <a:latin typeface="Calibri"/>
                <a:ea typeface="Calibri"/>
                <a:cs typeface="Calibri"/>
                <a:sym typeface="Calibri"/>
              </a:rPr>
              <a:t>Describe events in some detail.</a:t>
            </a:r>
            <a:endParaRPr b="0" i="0" sz="10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Learn rhymes, poems and songs. </a:t>
            </a:r>
            <a:br>
              <a:rPr b="0" i="0" lang="en-GB" sz="1000" u="none" cap="none" strike="noStrike">
                <a:solidFill>
                  <a:srgbClr val="7030A0"/>
                </a:solidFill>
                <a:latin typeface="Calibri"/>
                <a:ea typeface="Calibri"/>
                <a:cs typeface="Calibri"/>
                <a:sym typeface="Calibri"/>
              </a:rPr>
            </a:br>
            <a:r>
              <a:rPr b="0" i="0" lang="en-GB" sz="1000" u="none" cap="none" strike="noStrike">
                <a:solidFill>
                  <a:srgbClr val="7030A0"/>
                </a:solidFill>
                <a:latin typeface="Calibri"/>
                <a:ea typeface="Calibri"/>
                <a:cs typeface="Calibri"/>
                <a:sym typeface="Calibri"/>
              </a:rPr>
              <a:t> </a:t>
            </a:r>
            <a:endParaRPr b="0" i="0" sz="1000" u="none" cap="none" strike="noStrike">
              <a:solidFill>
                <a:srgbClr val="000000"/>
              </a:solidFill>
              <a:latin typeface="Calibri"/>
              <a:ea typeface="Calibri"/>
              <a:cs typeface="Calibri"/>
              <a:sym typeface="Calibri"/>
            </a:endParaRPr>
          </a:p>
        </p:txBody>
      </p:sp>
      <p:sp>
        <p:nvSpPr>
          <p:cNvPr id="94" name="Google Shape;94;p1"/>
          <p:cNvSpPr txBox="1"/>
          <p:nvPr/>
        </p:nvSpPr>
        <p:spPr>
          <a:xfrm>
            <a:off x="8264200" y="1069450"/>
            <a:ext cx="3726300" cy="23847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Physical Development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Healthy eating  - link to harvest festival</a:t>
            </a:r>
            <a:br>
              <a:rPr b="0" i="0" lang="en-GB" sz="1000" u="none" cap="none" strike="noStrike">
                <a:solidFill>
                  <a:schemeClr val="dk1"/>
                </a:solidFill>
                <a:latin typeface="Calibri"/>
                <a:ea typeface="Calibri"/>
                <a:cs typeface="Calibri"/>
                <a:sym typeface="Calibri"/>
              </a:rPr>
            </a:br>
            <a:r>
              <a:rPr b="0" i="0" lang="en-GB" sz="1000" u="none" cap="none" strike="noStrike">
                <a:solidFill>
                  <a:schemeClr val="dk1"/>
                </a:solidFill>
                <a:latin typeface="Calibri"/>
                <a:ea typeface="Calibri"/>
                <a:cs typeface="Calibri"/>
                <a:sym typeface="Calibri"/>
              </a:rPr>
              <a:t>Self care - oral health</a:t>
            </a:r>
            <a:endParaRPr b="0" i="0" sz="1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How can I look after myself? </a:t>
            </a:r>
            <a:br>
              <a:rPr b="0" i="0" lang="en-GB" sz="1000" u="none" cap="none" strike="noStrike">
                <a:solidFill>
                  <a:schemeClr val="dk1"/>
                </a:solidFill>
                <a:latin typeface="Calibri"/>
                <a:ea typeface="Calibri"/>
                <a:cs typeface="Calibri"/>
                <a:sym typeface="Calibri"/>
              </a:rPr>
            </a:br>
            <a:r>
              <a:rPr b="0" i="0" lang="en-GB" sz="1000" u="none" cap="none" strike="noStrike">
                <a:solidFill>
                  <a:schemeClr val="dk1"/>
                </a:solidFill>
                <a:latin typeface="Calibri"/>
                <a:ea typeface="Calibri"/>
                <a:cs typeface="Calibri"/>
                <a:sym typeface="Calibri"/>
              </a:rPr>
              <a:t>Making marks and practising pencil grip</a:t>
            </a:r>
            <a:endParaRPr b="0" i="0" sz="1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Using the toilets, washing hands each time and before eating.</a:t>
            </a:r>
            <a:endParaRPr b="0" i="0" sz="1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PE: Getting used to going into the hall and following routines.</a:t>
            </a:r>
            <a:br>
              <a:rPr b="0" i="0" lang="en-GB" sz="1000" u="none" cap="none" strike="noStrike">
                <a:solidFill>
                  <a:schemeClr val="dk1"/>
                </a:solidFill>
                <a:latin typeface="Calibri"/>
                <a:ea typeface="Calibri"/>
                <a:cs typeface="Calibri"/>
                <a:sym typeface="Calibri"/>
              </a:rPr>
            </a:br>
            <a:r>
              <a:rPr b="0" i="0" lang="en-GB" sz="1000" u="none" cap="none" strike="noStrike">
                <a:solidFill>
                  <a:schemeClr val="dk1"/>
                </a:solidFill>
                <a:latin typeface="Calibri"/>
                <a:ea typeface="Calibri"/>
                <a:cs typeface="Calibri"/>
                <a:sym typeface="Calibri"/>
              </a:rPr>
              <a:t>Exploring different ways of moving </a:t>
            </a:r>
            <a:endParaRPr b="0" i="0" sz="1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1" i="0" lang="en-GB" sz="1000" u="sng" cap="none" strike="noStrike">
                <a:solidFill>
                  <a:srgbClr val="7030A0"/>
                </a:solidFill>
                <a:latin typeface="Calibri"/>
                <a:ea typeface="Calibri"/>
                <a:cs typeface="Calibri"/>
                <a:sym typeface="Calibri"/>
              </a:rPr>
              <a:t>Gross Motor Skills</a:t>
            </a:r>
            <a:endParaRPr b="1" i="0" sz="10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Revise and refine fundamental movement skills.</a:t>
            </a:r>
            <a:br>
              <a:rPr b="0" i="0" lang="en-GB" sz="1000" u="none" cap="none" strike="noStrike">
                <a:solidFill>
                  <a:srgbClr val="7030A0"/>
                </a:solidFill>
                <a:latin typeface="Calibri"/>
                <a:ea typeface="Calibri"/>
                <a:cs typeface="Calibri"/>
                <a:sym typeface="Calibri"/>
              </a:rPr>
            </a:br>
            <a:r>
              <a:rPr b="0" i="0" lang="en-GB" sz="1000" u="none" cap="none" strike="noStrike">
                <a:solidFill>
                  <a:srgbClr val="7030A0"/>
                </a:solidFill>
                <a:latin typeface="Calibri"/>
                <a:ea typeface="Calibri"/>
                <a:cs typeface="Calibri"/>
                <a:sym typeface="Calibri"/>
              </a:rPr>
              <a:t>Develop skills they need to manage school day successfully.</a:t>
            </a:r>
            <a:endParaRPr b="0" i="0" sz="10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1" i="0" lang="en-GB" sz="1000" u="sng" cap="none" strike="noStrike">
                <a:solidFill>
                  <a:srgbClr val="7030A0"/>
                </a:solidFill>
                <a:latin typeface="Calibri"/>
                <a:ea typeface="Calibri"/>
                <a:cs typeface="Calibri"/>
                <a:sym typeface="Calibri"/>
              </a:rPr>
              <a:t>Fine Motor Skills</a:t>
            </a:r>
            <a:endParaRPr b="0" i="0" sz="1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Use their core muscle strength to achieve a good posture when sitting at a table or on the floor. </a:t>
            </a:r>
            <a:br>
              <a:rPr b="0" i="0" lang="en-GB" sz="1000" u="none" cap="none" strike="noStrike">
                <a:solidFill>
                  <a:srgbClr val="7030A0"/>
                </a:solidFill>
                <a:latin typeface="Calibri"/>
                <a:ea typeface="Calibri"/>
                <a:cs typeface="Calibri"/>
                <a:sym typeface="Calibri"/>
              </a:rPr>
            </a:br>
            <a:endParaRPr b="0" i="0" sz="1000" u="none" cap="none" strike="noStrike">
              <a:solidFill>
                <a:srgbClr val="7030A0"/>
              </a:solidFill>
              <a:latin typeface="Calibri"/>
              <a:ea typeface="Calibri"/>
              <a:cs typeface="Calibri"/>
              <a:sym typeface="Calibri"/>
            </a:endParaRPr>
          </a:p>
        </p:txBody>
      </p:sp>
      <p:sp>
        <p:nvSpPr>
          <p:cNvPr id="95" name="Google Shape;95;p1"/>
          <p:cNvSpPr txBox="1"/>
          <p:nvPr/>
        </p:nvSpPr>
        <p:spPr>
          <a:xfrm>
            <a:off x="255900" y="1069451"/>
            <a:ext cx="3418800" cy="32478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PSED</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Settling in to school and school routines (toilets, tidying, lunch routines, behaviour expectations)</a:t>
            </a:r>
            <a:endParaRPr b="0"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Emotions and feelings, Celebrating our talents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Class Charter, forming relationships, meeting year 6 buddies and self care.</a:t>
            </a:r>
            <a:endParaRPr b="0"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lang="en-GB" sz="1200">
                <a:solidFill>
                  <a:schemeClr val="dk1"/>
                </a:solidFill>
                <a:latin typeface="Calibri"/>
                <a:ea typeface="Calibri"/>
                <a:cs typeface="Calibri"/>
                <a:sym typeface="Calibri"/>
              </a:rPr>
              <a:t>Oral </a:t>
            </a:r>
            <a:r>
              <a:rPr lang="en-GB" sz="1200">
                <a:solidFill>
                  <a:schemeClr val="dk1"/>
                </a:solidFill>
                <a:latin typeface="Calibri"/>
                <a:ea typeface="Calibri"/>
                <a:cs typeface="Calibri"/>
                <a:sym typeface="Calibri"/>
              </a:rPr>
              <a:t>health</a:t>
            </a:r>
            <a:r>
              <a:rPr lang="en-GB" sz="1200">
                <a:solidFill>
                  <a:schemeClr val="dk1"/>
                </a:solidFill>
                <a:latin typeface="Calibri"/>
                <a:ea typeface="Calibri"/>
                <a:cs typeface="Calibri"/>
                <a:sym typeface="Calibri"/>
              </a:rPr>
              <a:t> - teeth focus and nurse visit</a:t>
            </a:r>
            <a:br>
              <a:rPr lang="en-GB" sz="1200">
                <a:solidFill>
                  <a:schemeClr val="dk1"/>
                </a:solidFill>
                <a:latin typeface="Calibri"/>
                <a:ea typeface="Calibri"/>
                <a:cs typeface="Calibri"/>
                <a:sym typeface="Calibri"/>
              </a:rPr>
            </a:br>
            <a:r>
              <a:rPr lang="en-GB" sz="1200">
                <a:solidFill>
                  <a:schemeClr val="dk1"/>
                </a:solidFill>
                <a:latin typeface="Calibri"/>
                <a:ea typeface="Calibri"/>
                <a:cs typeface="Calibri"/>
                <a:sym typeface="Calibri"/>
              </a:rPr>
              <a:t>Healthy eating and food choices </a:t>
            </a:r>
            <a:endParaRPr sz="12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Heart Smart: Meet Borris</a:t>
            </a:r>
            <a:br>
              <a:rPr b="0" i="0" lang="en-GB" sz="1200" u="none" cap="none" strike="noStrike">
                <a:solidFill>
                  <a:schemeClr val="dk1"/>
                </a:solidFill>
                <a:latin typeface="Calibri"/>
                <a:ea typeface="Calibri"/>
                <a:cs typeface="Calibri"/>
                <a:sym typeface="Calibri"/>
              </a:rPr>
            </a:b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00"/>
              <a:buFont typeface="Arial"/>
              <a:buNone/>
            </a:pPr>
            <a:r>
              <a:t/>
            </a:r>
            <a:endParaRPr b="0" i="0" sz="3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1" i="0" lang="en-GB" sz="1000" u="sng" cap="none" strike="noStrike">
                <a:solidFill>
                  <a:srgbClr val="7030A0"/>
                </a:solidFill>
                <a:latin typeface="Calibri"/>
                <a:ea typeface="Calibri"/>
                <a:cs typeface="Calibri"/>
                <a:sym typeface="Calibri"/>
              </a:rPr>
              <a:t>Managing Self </a:t>
            </a:r>
            <a:endParaRPr b="0" i="0" sz="1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Know and talk about the different factors that support overall health e.g. toothbrushing, screen time, safe pedestrian. </a:t>
            </a:r>
            <a:br>
              <a:rPr b="0" i="0" lang="en-GB" sz="1000" u="none" cap="none" strike="noStrike">
                <a:solidFill>
                  <a:srgbClr val="7030A0"/>
                </a:solidFill>
                <a:latin typeface="Calibri"/>
                <a:ea typeface="Calibri"/>
                <a:cs typeface="Calibri"/>
                <a:sym typeface="Calibri"/>
              </a:rPr>
            </a:br>
            <a:r>
              <a:rPr b="1" i="0" lang="en-GB" sz="1000" u="sng" cap="none" strike="noStrike">
                <a:solidFill>
                  <a:srgbClr val="7030A0"/>
                </a:solidFill>
                <a:latin typeface="Calibri"/>
                <a:ea typeface="Calibri"/>
                <a:cs typeface="Calibri"/>
                <a:sym typeface="Calibri"/>
              </a:rPr>
              <a:t>Self Regulation</a:t>
            </a:r>
            <a:endParaRPr b="0" i="0" sz="10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See themselves as a valuable individual.</a:t>
            </a:r>
            <a:br>
              <a:rPr b="0" i="0" lang="en-GB" sz="1000" u="none" cap="none" strike="noStrike">
                <a:solidFill>
                  <a:srgbClr val="7030A0"/>
                </a:solidFill>
                <a:latin typeface="Calibri"/>
                <a:ea typeface="Calibri"/>
                <a:cs typeface="Calibri"/>
                <a:sym typeface="Calibri"/>
              </a:rPr>
            </a:br>
            <a:r>
              <a:rPr b="0" i="0" lang="en-GB" sz="1000" u="none" cap="none" strike="noStrike">
                <a:solidFill>
                  <a:srgbClr val="7030A0"/>
                </a:solidFill>
                <a:latin typeface="Calibri"/>
                <a:ea typeface="Calibri"/>
                <a:cs typeface="Calibri"/>
                <a:sym typeface="Calibri"/>
              </a:rPr>
              <a:t>Regulate their behaviour accordingly.</a:t>
            </a:r>
            <a:br>
              <a:rPr b="0" i="0" lang="en-GB" sz="1000" u="none" cap="none" strike="noStrike">
                <a:solidFill>
                  <a:srgbClr val="7030A0"/>
                </a:solidFill>
                <a:latin typeface="Calibri"/>
                <a:ea typeface="Calibri"/>
                <a:cs typeface="Calibri"/>
                <a:sym typeface="Calibri"/>
              </a:rPr>
            </a:br>
            <a:r>
              <a:rPr b="1" i="0" lang="en-GB" sz="1000" u="sng" cap="none" strike="noStrike">
                <a:solidFill>
                  <a:srgbClr val="7030A0"/>
                </a:solidFill>
                <a:latin typeface="Calibri"/>
                <a:ea typeface="Calibri"/>
                <a:cs typeface="Calibri"/>
                <a:sym typeface="Calibri"/>
              </a:rPr>
              <a:t>Building Relationships</a:t>
            </a:r>
            <a:endParaRPr b="0" i="0" sz="1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Begin to build constructive and respectful relationships. .</a:t>
            </a:r>
            <a:endParaRPr b="0" i="0" sz="1000" u="none" cap="none" strike="noStrike">
              <a:solidFill>
                <a:srgbClr val="7030A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pic>
        <p:nvPicPr>
          <p:cNvPr id="100" name="Google Shape;100;p2"/>
          <p:cNvPicPr preferRelativeResize="0"/>
          <p:nvPr/>
        </p:nvPicPr>
        <p:blipFill rotWithShape="1">
          <a:blip r:embed="rId3">
            <a:alphaModFix/>
          </a:blip>
          <a:srcRect b="0" l="0" r="0" t="0"/>
          <a:stretch/>
        </p:blipFill>
        <p:spPr>
          <a:xfrm>
            <a:off x="232333" y="0"/>
            <a:ext cx="755650" cy="1045210"/>
          </a:xfrm>
          <a:prstGeom prst="rect">
            <a:avLst/>
          </a:prstGeom>
          <a:noFill/>
          <a:ln>
            <a:noFill/>
          </a:ln>
        </p:spPr>
      </p:pic>
      <p:pic>
        <p:nvPicPr>
          <p:cNvPr id="101" name="Google Shape;101;p2"/>
          <p:cNvPicPr preferRelativeResize="0"/>
          <p:nvPr/>
        </p:nvPicPr>
        <p:blipFill rotWithShape="1">
          <a:blip r:embed="rId4">
            <a:alphaModFix/>
          </a:blip>
          <a:srcRect b="0" l="0" r="0" t="0"/>
          <a:stretch/>
        </p:blipFill>
        <p:spPr>
          <a:xfrm>
            <a:off x="10929764" y="89535"/>
            <a:ext cx="1035685" cy="866140"/>
          </a:xfrm>
          <a:prstGeom prst="rect">
            <a:avLst/>
          </a:prstGeom>
          <a:noFill/>
          <a:ln>
            <a:noFill/>
          </a:ln>
        </p:spPr>
      </p:pic>
      <p:sp>
        <p:nvSpPr>
          <p:cNvPr id="102" name="Google Shape;102;p2"/>
          <p:cNvSpPr/>
          <p:nvPr/>
        </p:nvSpPr>
        <p:spPr>
          <a:xfrm>
            <a:off x="3896728" y="175140"/>
            <a:ext cx="3904923"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B909F4"/>
                </a:solidFill>
                <a:latin typeface="Calibri"/>
                <a:ea typeface="Calibri"/>
                <a:cs typeface="Calibri"/>
                <a:sym typeface="Calibri"/>
              </a:rPr>
              <a:t>Hoylake Holy Trinity CE Primary School</a:t>
            </a:r>
            <a:r>
              <a:rPr b="0" i="0" lang="en-GB" sz="1800" u="none" cap="none" strike="noStrike">
                <a:solidFill>
                  <a:srgbClr val="B909F4"/>
                </a:solidFill>
                <a:latin typeface="Calibri"/>
                <a:ea typeface="Calibri"/>
                <a:cs typeface="Calibri"/>
                <a:sym typeface="Calibri"/>
              </a:rPr>
              <a:t> </a:t>
            </a:r>
            <a:endParaRPr b="0" i="0" sz="1800" u="none" cap="none" strike="noStrike">
              <a:solidFill>
                <a:srgbClr val="B909F4"/>
              </a:solidFill>
              <a:latin typeface="Calibri"/>
              <a:ea typeface="Calibri"/>
              <a:cs typeface="Calibri"/>
              <a:sym typeface="Calibri"/>
            </a:endParaRPr>
          </a:p>
        </p:txBody>
      </p:sp>
      <p:sp>
        <p:nvSpPr>
          <p:cNvPr id="103" name="Google Shape;103;p2"/>
          <p:cNvSpPr txBox="1"/>
          <p:nvPr/>
        </p:nvSpPr>
        <p:spPr>
          <a:xfrm>
            <a:off x="232325" y="984025"/>
            <a:ext cx="116547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Calibri"/>
                <a:ea typeface="Calibri"/>
                <a:cs typeface="Calibri"/>
                <a:sym typeface="Calibri"/>
              </a:rPr>
              <a:t> </a:t>
            </a:r>
            <a:r>
              <a:rPr b="1" i="0" lang="en-GB" sz="1100" u="none" cap="none" strike="noStrike">
                <a:solidFill>
                  <a:schemeClr val="dk1"/>
                </a:solidFill>
                <a:latin typeface="Calibri"/>
                <a:ea typeface="Calibri"/>
                <a:cs typeface="Calibri"/>
                <a:sym typeface="Calibri"/>
              </a:rPr>
              <a:t>Theme: Light and Dark	Term: Autumn 2	Year : F2         Enrichments: Visit to Hoylake Post Office and Church. 	WOW moments: Firefighters to visit and Pantomime. </a:t>
            </a:r>
            <a:endParaRPr b="1" i="0" sz="1100" u="none" cap="none" strike="noStrike">
              <a:solidFill>
                <a:schemeClr val="dk1"/>
              </a:solidFill>
              <a:latin typeface="Calibri"/>
              <a:ea typeface="Calibri"/>
              <a:cs typeface="Calibri"/>
              <a:sym typeface="Calibri"/>
            </a:endParaRPr>
          </a:p>
        </p:txBody>
      </p:sp>
      <p:sp>
        <p:nvSpPr>
          <p:cNvPr id="104" name="Google Shape;104;p2"/>
          <p:cNvSpPr txBox="1"/>
          <p:nvPr/>
        </p:nvSpPr>
        <p:spPr>
          <a:xfrm>
            <a:off x="4334048" y="470924"/>
            <a:ext cx="273215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alibri"/>
                <a:ea typeface="Calibri"/>
                <a:cs typeface="Calibri"/>
                <a:sym typeface="Calibri"/>
              </a:rPr>
              <a:t>Long Term Curriculum Map</a:t>
            </a:r>
            <a:endParaRPr b="0" i="0" sz="1800" u="none" cap="none" strike="noStrike">
              <a:solidFill>
                <a:schemeClr val="dk1"/>
              </a:solidFill>
              <a:latin typeface="Calibri"/>
              <a:ea typeface="Calibri"/>
              <a:cs typeface="Calibri"/>
              <a:sym typeface="Calibri"/>
            </a:endParaRPr>
          </a:p>
        </p:txBody>
      </p:sp>
      <p:sp>
        <p:nvSpPr>
          <p:cNvPr id="105" name="Google Shape;105;p2"/>
          <p:cNvSpPr txBox="1"/>
          <p:nvPr/>
        </p:nvSpPr>
        <p:spPr>
          <a:xfrm>
            <a:off x="63475" y="3490600"/>
            <a:ext cx="3492600" cy="32766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sng" cap="none" strike="noStrike">
                <a:solidFill>
                  <a:schemeClr val="dk1"/>
                </a:solidFill>
                <a:latin typeface="Calibri"/>
                <a:ea typeface="Calibri"/>
                <a:cs typeface="Calibri"/>
                <a:sym typeface="Calibri"/>
              </a:rPr>
              <a:t>Literacy</a:t>
            </a:r>
            <a:endParaRPr b="1" i="0" sz="14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300"/>
              <a:buFont typeface="Arial"/>
              <a:buNone/>
            </a:pPr>
            <a:r>
              <a:rPr b="1" i="0" lang="en-GB" sz="1300" u="none" cap="none" strike="noStrike">
                <a:solidFill>
                  <a:schemeClr val="dk1"/>
                </a:solidFill>
                <a:latin typeface="Calibri"/>
                <a:ea typeface="Calibri"/>
                <a:cs typeface="Calibri"/>
                <a:sym typeface="Calibri"/>
              </a:rPr>
              <a:t>RWI: SET 1 </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chemeClr val="dk1"/>
                </a:solidFill>
                <a:latin typeface="Calibri"/>
                <a:ea typeface="Calibri"/>
                <a:cs typeface="Calibri"/>
                <a:sym typeface="Calibri"/>
              </a:rPr>
              <a:t>Books: </a:t>
            </a:r>
            <a:r>
              <a:rPr b="0" i="0" lang="en-GB" sz="1300" u="none" cap="none" strike="noStrike">
                <a:solidFill>
                  <a:schemeClr val="dk1"/>
                </a:solidFill>
                <a:latin typeface="Calibri"/>
                <a:ea typeface="Calibri"/>
                <a:cs typeface="Calibri"/>
                <a:sym typeface="Calibri"/>
              </a:rPr>
              <a:t>We’re going on a leaf hunt, Pumpkin Soup, Leaf man, Stick man, Blue Penguin</a:t>
            </a:r>
            <a:endParaRPr b="1" i="0" sz="13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chemeClr val="dk1"/>
                </a:solidFill>
                <a:latin typeface="Calibri"/>
                <a:ea typeface="Calibri"/>
                <a:cs typeface="Calibri"/>
                <a:sym typeface="Calibri"/>
              </a:rPr>
              <a:t>Writing Outcomes suggestions: </a:t>
            </a:r>
            <a:endParaRPr b="0" i="0" sz="1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Writing Christmas Cards to families.  </a:t>
            </a:r>
            <a:endParaRPr b="0"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Stickman bodies with body labels. Information about penguins (sentences or captions)</a:t>
            </a:r>
            <a:endParaRPr b="0"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1" i="0" lang="en-GB" sz="1100" u="sng" cap="none" strike="noStrike">
                <a:solidFill>
                  <a:srgbClr val="7030A0"/>
                </a:solidFill>
                <a:latin typeface="Calibri"/>
                <a:ea typeface="Calibri"/>
                <a:cs typeface="Calibri"/>
                <a:sym typeface="Calibri"/>
              </a:rPr>
              <a:t>Word Reading </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7030A0"/>
                </a:solidFill>
                <a:latin typeface="Calibri"/>
                <a:ea typeface="Calibri"/>
                <a:cs typeface="Calibri"/>
                <a:sym typeface="Calibri"/>
              </a:rPr>
              <a:t>Read individual letters by saying the sounds for them. </a:t>
            </a:r>
            <a:endParaRPr b="0" i="0" sz="11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7030A0"/>
                </a:solidFill>
                <a:latin typeface="Calibri"/>
                <a:ea typeface="Calibri"/>
                <a:cs typeface="Calibri"/>
                <a:sym typeface="Calibri"/>
              </a:rPr>
              <a:t>Read words consistent with their phonic knowledge by blending. </a:t>
            </a:r>
            <a:r>
              <a:rPr b="1" i="0" lang="en-GB" sz="1100" u="sng" cap="none" strike="noStrike">
                <a:solidFill>
                  <a:srgbClr val="7030A0"/>
                </a:solidFill>
                <a:latin typeface="Calibri"/>
                <a:ea typeface="Calibri"/>
                <a:cs typeface="Calibri"/>
                <a:sym typeface="Calibri"/>
              </a:rPr>
              <a:t>Comprehension</a:t>
            </a:r>
            <a:endParaRPr b="1" i="0" sz="11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7030A0"/>
                </a:solidFill>
                <a:latin typeface="Calibri"/>
                <a:ea typeface="Calibri"/>
                <a:cs typeface="Calibri"/>
                <a:sym typeface="Calibri"/>
              </a:rPr>
              <a:t>Demonstrate understanding of what has been read by retelling stories in their own words. </a:t>
            </a:r>
            <a:endParaRPr b="0" i="0" sz="11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1" i="0" lang="en-GB" sz="1100" u="sng" cap="none" strike="noStrike">
                <a:solidFill>
                  <a:srgbClr val="7030A0"/>
                </a:solidFill>
                <a:latin typeface="Calibri"/>
                <a:ea typeface="Calibri"/>
                <a:cs typeface="Calibri"/>
                <a:sym typeface="Calibri"/>
              </a:rPr>
              <a:t>Writing</a:t>
            </a:r>
            <a:br>
              <a:rPr b="1" i="0" lang="en-GB" sz="1100" u="sng" cap="none" strike="noStrike">
                <a:solidFill>
                  <a:srgbClr val="7030A0"/>
                </a:solidFill>
                <a:latin typeface="Calibri"/>
                <a:ea typeface="Calibri"/>
                <a:cs typeface="Calibri"/>
                <a:sym typeface="Calibri"/>
              </a:rPr>
            </a:br>
            <a:r>
              <a:rPr b="0" i="0" lang="en-GB" sz="1100" u="none" cap="none" strike="noStrike">
                <a:solidFill>
                  <a:srgbClr val="7030A0"/>
                </a:solidFill>
                <a:latin typeface="Calibri"/>
                <a:ea typeface="Calibri"/>
                <a:cs typeface="Calibri"/>
                <a:sym typeface="Calibri"/>
              </a:rPr>
              <a:t>Spell word by identifying the sounds. </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t/>
            </a:r>
            <a:endParaRPr b="1" i="0" sz="900" u="none" cap="none" strike="noStrike">
              <a:solidFill>
                <a:srgbClr val="7030A0"/>
              </a:solidFill>
              <a:latin typeface="Calibri"/>
              <a:ea typeface="Calibri"/>
              <a:cs typeface="Calibri"/>
              <a:sym typeface="Calibri"/>
            </a:endParaRPr>
          </a:p>
        </p:txBody>
      </p:sp>
      <p:sp>
        <p:nvSpPr>
          <p:cNvPr id="106" name="Google Shape;106;p2"/>
          <p:cNvSpPr txBox="1"/>
          <p:nvPr/>
        </p:nvSpPr>
        <p:spPr>
          <a:xfrm>
            <a:off x="3621775" y="3980500"/>
            <a:ext cx="2732100" cy="27867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300"/>
              <a:buFont typeface="Arial"/>
              <a:buNone/>
            </a:pPr>
            <a:r>
              <a:rPr b="1" i="0" lang="en-GB" sz="1300" u="sng" cap="none" strike="noStrike">
                <a:solidFill>
                  <a:schemeClr val="dk1"/>
                </a:solidFill>
                <a:latin typeface="Calibri"/>
                <a:ea typeface="Calibri"/>
                <a:cs typeface="Calibri"/>
                <a:sym typeface="Calibri"/>
              </a:rPr>
              <a:t>Maths</a:t>
            </a:r>
            <a:endParaRPr b="1" i="0" sz="13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400"/>
              <a:buFont typeface="Arial"/>
              <a:buNone/>
            </a:pPr>
            <a:r>
              <a:rPr b="1" i="0" lang="en-GB" sz="1400" u="none" cap="none" strike="noStrike">
                <a:solidFill>
                  <a:schemeClr val="dk1"/>
                </a:solidFill>
                <a:latin typeface="Calibri"/>
                <a:ea typeface="Calibri"/>
                <a:cs typeface="Calibri"/>
                <a:sym typeface="Calibri"/>
              </a:rPr>
              <a:t>Follow Mastery Maths(NCETM) </a:t>
            </a:r>
            <a:endParaRPr b="1" i="0" sz="1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400"/>
              <a:buFont typeface="Arial"/>
              <a:buNone/>
            </a:pPr>
            <a:r>
              <a:rPr b="1" i="0" lang="en-GB" sz="1400" u="none" cap="none" strike="noStrike">
                <a:solidFill>
                  <a:schemeClr val="dk1"/>
                </a:solidFill>
                <a:latin typeface="Calibri"/>
                <a:ea typeface="Calibri"/>
                <a:cs typeface="Calibri"/>
                <a:sym typeface="Calibri"/>
              </a:rPr>
              <a:t>(see separate planning)</a:t>
            </a:r>
            <a:endParaRPr b="1" i="0" sz="13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Number and Place value - working with numbers to 5. Change within 5 - one more, one less. Comparing groups of identical objects and non identical objects</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Exploring patterns, simple and complex</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1" i="0" lang="en-GB" sz="1100" u="sng" cap="none" strike="noStrike">
                <a:solidFill>
                  <a:srgbClr val="7030A0"/>
                </a:solidFill>
                <a:latin typeface="Calibri"/>
                <a:ea typeface="Calibri"/>
                <a:cs typeface="Calibri"/>
                <a:sym typeface="Calibri"/>
              </a:rPr>
              <a:t>Number</a:t>
            </a:r>
            <a:br>
              <a:rPr b="1" i="0" lang="en-GB" sz="1100" u="sng" cap="none" strike="noStrike">
                <a:solidFill>
                  <a:srgbClr val="7030A0"/>
                </a:solidFill>
                <a:latin typeface="Calibri"/>
                <a:ea typeface="Calibri"/>
                <a:cs typeface="Calibri"/>
                <a:sym typeface="Calibri"/>
              </a:rPr>
            </a:br>
            <a:r>
              <a:rPr b="0" i="0" lang="en-GB" sz="1100" u="none" cap="none" strike="noStrike">
                <a:solidFill>
                  <a:srgbClr val="7030A0"/>
                </a:solidFill>
                <a:latin typeface="Calibri"/>
                <a:ea typeface="Calibri"/>
                <a:cs typeface="Calibri"/>
                <a:sym typeface="Calibri"/>
              </a:rPr>
              <a:t>Begin to subitize up to 5.</a:t>
            </a:r>
            <a:endParaRPr b="0" i="0" sz="11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7030A0"/>
                </a:solidFill>
                <a:latin typeface="Calibri"/>
                <a:ea typeface="Calibri"/>
                <a:cs typeface="Calibri"/>
                <a:sym typeface="Calibri"/>
              </a:rPr>
              <a:t>Link the number symbol with its cardinal number value.</a:t>
            </a:r>
            <a:endParaRPr b="0" i="0" sz="11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1" i="0" lang="en-GB" sz="1100" u="sng" cap="none" strike="noStrike">
                <a:solidFill>
                  <a:srgbClr val="7030A0"/>
                </a:solidFill>
                <a:latin typeface="Calibri"/>
                <a:ea typeface="Calibri"/>
                <a:cs typeface="Calibri"/>
                <a:sym typeface="Calibri"/>
              </a:rPr>
              <a:t>Numerical Patterns</a:t>
            </a:r>
            <a:endParaRPr b="1" i="0" sz="11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100"/>
              <a:buFont typeface="Arial"/>
              <a:buNone/>
            </a:pPr>
            <a:r>
              <a:rPr b="0" i="0" lang="en-GB" sz="1100" u="none" cap="none" strike="noStrike">
                <a:solidFill>
                  <a:srgbClr val="7030A0"/>
                </a:solidFill>
                <a:latin typeface="Calibri"/>
                <a:ea typeface="Calibri"/>
                <a:cs typeface="Calibri"/>
                <a:sym typeface="Calibri"/>
              </a:rPr>
              <a:t>Compare quantities up to 10 in different contexts.</a:t>
            </a:r>
            <a:r>
              <a:rPr b="0" i="0" lang="en-GB" sz="1000" u="none" cap="none" strike="noStrike">
                <a:solidFill>
                  <a:srgbClr val="7030A0"/>
                </a:solidFill>
                <a:latin typeface="Calibri"/>
                <a:ea typeface="Calibri"/>
                <a:cs typeface="Calibri"/>
                <a:sym typeface="Calibri"/>
              </a:rPr>
              <a:t> </a:t>
            </a:r>
            <a:endParaRPr b="0" i="0" sz="1000" u="none" cap="none" strike="noStrike">
              <a:solidFill>
                <a:srgbClr val="7030A0"/>
              </a:solidFill>
              <a:latin typeface="Calibri"/>
              <a:ea typeface="Calibri"/>
              <a:cs typeface="Calibri"/>
              <a:sym typeface="Calibri"/>
            </a:endParaRPr>
          </a:p>
        </p:txBody>
      </p:sp>
      <p:sp>
        <p:nvSpPr>
          <p:cNvPr id="107" name="Google Shape;107;p2"/>
          <p:cNvSpPr txBox="1"/>
          <p:nvPr/>
        </p:nvSpPr>
        <p:spPr>
          <a:xfrm>
            <a:off x="6419550" y="3982850"/>
            <a:ext cx="3249000" cy="30015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Understanding of the World</a:t>
            </a:r>
            <a:endParaRPr b="1" i="0" sz="8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Diwali and Bonfire Night (guy fawkes focus)</a:t>
            </a:r>
            <a:endParaRPr b="0" i="0" sz="1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lang="en-GB" sz="1000">
                <a:solidFill>
                  <a:schemeClr val="dk1"/>
                </a:solidFill>
                <a:latin typeface="Calibri"/>
                <a:ea typeface="Calibri"/>
                <a:cs typeface="Calibri"/>
                <a:sym typeface="Calibri"/>
              </a:rPr>
              <a:t>Remembrance (significant person/event)</a:t>
            </a:r>
            <a:endParaRPr sz="10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 Christmas Story: how you and others celebrate.</a:t>
            </a:r>
            <a:endParaRPr b="0" i="0" sz="1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000"/>
              <a:buFont typeface="Arial"/>
              <a:buNone/>
            </a:pPr>
            <a:r>
              <a:rPr b="0" i="0" lang="en-GB" sz="1000" u="none" cap="none" strike="noStrike">
                <a:solidFill>
                  <a:schemeClr val="dk1"/>
                </a:solidFill>
                <a:latin typeface="Calibri"/>
                <a:ea typeface="Calibri"/>
                <a:cs typeface="Calibri"/>
                <a:sym typeface="Calibri"/>
              </a:rPr>
              <a:t>Blue Penguin – learning about Arctic animals, learning about Antarctica and comparing it to their locality. Locating UK and Antarctica on a globe, google maps.</a:t>
            </a:r>
            <a:endParaRPr b="0" i="0" sz="1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Past and Present</a:t>
            </a:r>
            <a:endParaRPr b="1"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Talk about the lives of people around them and their roles in society.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People, Culture and Communities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Understand that some places are special to people in their community. </a:t>
            </a:r>
            <a:br>
              <a:rPr b="0" i="0" lang="en-GB" sz="900" u="none" cap="none" strike="noStrike">
                <a:solidFill>
                  <a:srgbClr val="7030A0"/>
                </a:solidFill>
                <a:latin typeface="Calibri"/>
                <a:ea typeface="Calibri"/>
                <a:cs typeface="Calibri"/>
                <a:sym typeface="Calibri"/>
              </a:rPr>
            </a:br>
            <a:r>
              <a:rPr b="0" i="0" lang="en-GB" sz="900" u="none" cap="none" strike="noStrike">
                <a:solidFill>
                  <a:srgbClr val="7030A0"/>
                </a:solidFill>
                <a:latin typeface="Calibri"/>
                <a:ea typeface="Calibri"/>
                <a:cs typeface="Calibri"/>
                <a:sym typeface="Calibri"/>
              </a:rPr>
              <a:t>Recognise that people have different beliefs and celebrate in different ways.</a:t>
            </a:r>
            <a:br>
              <a:rPr b="0" i="0" lang="en-GB" sz="900" u="none" cap="none" strike="noStrike">
                <a:solidFill>
                  <a:srgbClr val="7030A0"/>
                </a:solidFill>
                <a:latin typeface="Calibri"/>
                <a:ea typeface="Calibri"/>
                <a:cs typeface="Calibri"/>
                <a:sym typeface="Calibri"/>
              </a:rPr>
            </a:br>
            <a:r>
              <a:rPr b="0" i="0" lang="en-GB" sz="900" u="none" cap="none" strike="noStrike">
                <a:solidFill>
                  <a:srgbClr val="7030A0"/>
                </a:solidFill>
                <a:latin typeface="Calibri"/>
                <a:ea typeface="Calibri"/>
                <a:cs typeface="Calibri"/>
                <a:sym typeface="Calibri"/>
              </a:rPr>
              <a:t>Recognise some similarities and differences between life in this country and other countries.</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The Natural World</a:t>
            </a:r>
            <a:endParaRPr b="0"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Recognise that some environments are different from the one in which they live. </a:t>
            </a:r>
            <a:endParaRPr b="0" i="0" sz="1400" u="none" cap="none" strike="noStrike">
              <a:solidFill>
                <a:srgbClr val="000000"/>
              </a:solidFill>
              <a:latin typeface="Arial"/>
              <a:ea typeface="Arial"/>
              <a:cs typeface="Arial"/>
              <a:sym typeface="Arial"/>
            </a:endParaRPr>
          </a:p>
        </p:txBody>
      </p:sp>
      <p:sp>
        <p:nvSpPr>
          <p:cNvPr id="108" name="Google Shape;108;p2"/>
          <p:cNvSpPr txBox="1"/>
          <p:nvPr/>
        </p:nvSpPr>
        <p:spPr>
          <a:xfrm>
            <a:off x="9723125" y="3974750"/>
            <a:ext cx="2344800" cy="27183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Expressive Arts and Design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Leaf/Autumn art</a:t>
            </a:r>
            <a:endParaRPr b="0" i="0" sz="13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Bonfire artwork – ipads, colour mixing, Rangoli Patterns, Henna </a:t>
            </a:r>
            <a:endParaRPr b="0" i="0" sz="13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Learning and singing Christmas songs and carols to perform.</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Music: Charanga</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1" i="0" lang="en-GB" sz="1000" u="sng" cap="none" strike="noStrike">
                <a:solidFill>
                  <a:srgbClr val="7030A0"/>
                </a:solidFill>
                <a:latin typeface="Calibri"/>
                <a:ea typeface="Calibri"/>
                <a:cs typeface="Calibri"/>
                <a:sym typeface="Calibri"/>
              </a:rPr>
              <a:t>Creating with Materials</a:t>
            </a:r>
            <a:endParaRPr b="0" i="0" sz="1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Make use of props and materials when role playing characters.</a:t>
            </a:r>
            <a:endParaRPr b="0" i="0" sz="1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1" i="0" lang="en-GB" sz="1000" u="sng" cap="none" strike="noStrike">
                <a:solidFill>
                  <a:srgbClr val="7030A0"/>
                </a:solidFill>
                <a:latin typeface="Calibri"/>
                <a:ea typeface="Calibri"/>
                <a:cs typeface="Calibri"/>
                <a:sym typeface="Calibri"/>
              </a:rPr>
              <a:t>Being Imaginative and Expressive</a:t>
            </a:r>
            <a:endParaRPr b="0" i="0" sz="1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Develop storyline in their pretend play.</a:t>
            </a:r>
            <a:br>
              <a:rPr b="0" i="0" lang="en-GB" sz="1000" u="none" cap="none" strike="noStrike">
                <a:solidFill>
                  <a:srgbClr val="7030A0"/>
                </a:solidFill>
                <a:latin typeface="Calibri"/>
                <a:ea typeface="Calibri"/>
                <a:cs typeface="Calibri"/>
                <a:sym typeface="Calibri"/>
              </a:rPr>
            </a:br>
            <a:r>
              <a:rPr b="0" i="0" lang="en-GB" sz="1000" u="none" cap="none" strike="noStrike">
                <a:solidFill>
                  <a:srgbClr val="7030A0"/>
                </a:solidFill>
                <a:latin typeface="Calibri"/>
                <a:ea typeface="Calibri"/>
                <a:cs typeface="Calibri"/>
                <a:sym typeface="Calibri"/>
              </a:rPr>
              <a:t>Sing in a group or on their own, matching pitch and following the melody.</a:t>
            </a:r>
            <a:r>
              <a:rPr b="0" i="0" lang="en-GB" sz="900" u="none" cap="none" strike="noStrike">
                <a:solidFill>
                  <a:srgbClr val="7030A0"/>
                </a:solidFill>
                <a:latin typeface="Calibri"/>
                <a:ea typeface="Calibri"/>
                <a:cs typeface="Calibri"/>
                <a:sym typeface="Calibri"/>
              </a:rPr>
              <a:t> </a:t>
            </a:r>
            <a:endParaRPr b="0" i="0" sz="900" u="none" cap="none" strike="noStrike">
              <a:solidFill>
                <a:srgbClr val="7030A0"/>
              </a:solidFill>
              <a:latin typeface="Calibri"/>
              <a:ea typeface="Calibri"/>
              <a:cs typeface="Calibri"/>
              <a:sym typeface="Calibri"/>
            </a:endParaRPr>
          </a:p>
        </p:txBody>
      </p:sp>
      <p:sp>
        <p:nvSpPr>
          <p:cNvPr id="109" name="Google Shape;109;p2"/>
          <p:cNvSpPr txBox="1"/>
          <p:nvPr/>
        </p:nvSpPr>
        <p:spPr>
          <a:xfrm>
            <a:off x="4199400" y="1281200"/>
            <a:ext cx="3665700" cy="26316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Communication and language</a:t>
            </a:r>
            <a:endParaRPr b="1" i="0" sz="9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Re-telling the Christmas story</a:t>
            </a:r>
            <a:endParaRPr b="0" i="0" sz="1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Talking about our own celebrations and experiences</a:t>
            </a:r>
            <a:endParaRPr b="0" i="0" sz="1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Describing fireworks, understanding safety instructions</a:t>
            </a:r>
            <a:endParaRPr b="0" i="0" sz="1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Joining in with whole school celebrations (Church)</a:t>
            </a:r>
            <a:endParaRPr b="0"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Role Play:  Post Office, winter area/igloo</a:t>
            </a:r>
            <a:endParaRPr b="0" i="0" sz="1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1" i="0" lang="en-GB" sz="1100" u="sng" cap="none" strike="noStrike">
                <a:solidFill>
                  <a:srgbClr val="7030A0"/>
                </a:solidFill>
                <a:latin typeface="Calibri"/>
                <a:ea typeface="Calibri"/>
                <a:cs typeface="Calibri"/>
                <a:sym typeface="Calibri"/>
              </a:rPr>
              <a:t>Listening and Attention</a:t>
            </a:r>
            <a:endParaRPr b="1" i="0" sz="11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7030A0"/>
                </a:solidFill>
                <a:latin typeface="Calibri"/>
                <a:ea typeface="Calibri"/>
                <a:cs typeface="Calibri"/>
                <a:sym typeface="Calibri"/>
              </a:rPr>
              <a:t>Learn new vocabulary. </a:t>
            </a:r>
            <a:br>
              <a:rPr b="0" i="0" lang="en-GB" sz="1100" u="none" cap="none" strike="noStrike">
                <a:solidFill>
                  <a:srgbClr val="7030A0"/>
                </a:solidFill>
                <a:latin typeface="Calibri"/>
                <a:ea typeface="Calibri"/>
                <a:cs typeface="Calibri"/>
                <a:sym typeface="Calibri"/>
              </a:rPr>
            </a:br>
            <a:r>
              <a:rPr b="0" i="0" lang="en-GB" sz="1100" u="none" cap="none" strike="noStrike">
                <a:solidFill>
                  <a:srgbClr val="7030A0"/>
                </a:solidFill>
                <a:latin typeface="Calibri"/>
                <a:ea typeface="Calibri"/>
                <a:cs typeface="Calibri"/>
                <a:sym typeface="Calibri"/>
              </a:rPr>
              <a:t>Engage in storytimes.</a:t>
            </a:r>
            <a:endParaRPr b="0" i="0" sz="11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7030A0"/>
                </a:solidFill>
                <a:latin typeface="Calibri"/>
                <a:ea typeface="Calibri"/>
                <a:cs typeface="Calibri"/>
                <a:sym typeface="Calibri"/>
              </a:rPr>
              <a:t>Listen carefully to rhymes and songs. </a:t>
            </a:r>
            <a:endParaRPr b="0" i="0" sz="11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1" i="0" lang="en-GB" sz="1100" u="sng" cap="none" strike="noStrike">
                <a:solidFill>
                  <a:srgbClr val="7030A0"/>
                </a:solidFill>
                <a:latin typeface="Calibri"/>
                <a:ea typeface="Calibri"/>
                <a:cs typeface="Calibri"/>
                <a:sym typeface="Calibri"/>
              </a:rPr>
              <a:t>Speaking</a:t>
            </a:r>
            <a:endParaRPr b="0" i="0" sz="11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7030A0"/>
                </a:solidFill>
                <a:latin typeface="Calibri"/>
                <a:ea typeface="Calibri"/>
                <a:cs typeface="Calibri"/>
                <a:sym typeface="Calibri"/>
              </a:rPr>
              <a:t>Use new vocabulary throughout the day.</a:t>
            </a:r>
            <a:br>
              <a:rPr b="0" i="0" lang="en-GB" sz="1100" u="none" cap="none" strike="noStrike">
                <a:solidFill>
                  <a:srgbClr val="7030A0"/>
                </a:solidFill>
                <a:latin typeface="Calibri"/>
                <a:ea typeface="Calibri"/>
                <a:cs typeface="Calibri"/>
                <a:sym typeface="Calibri"/>
              </a:rPr>
            </a:br>
            <a:r>
              <a:rPr b="0" i="0" lang="en-GB" sz="1100" u="none" cap="none" strike="noStrike">
                <a:solidFill>
                  <a:srgbClr val="7030A0"/>
                </a:solidFill>
                <a:latin typeface="Calibri"/>
                <a:ea typeface="Calibri"/>
                <a:cs typeface="Calibri"/>
                <a:sym typeface="Calibri"/>
              </a:rPr>
              <a:t>Develop social phrases. </a:t>
            </a:r>
            <a:endParaRPr b="0" i="0" sz="1600" u="none" cap="none" strike="noStrike">
              <a:solidFill>
                <a:srgbClr val="000000"/>
              </a:solidFill>
              <a:latin typeface="Arial"/>
              <a:ea typeface="Arial"/>
              <a:cs typeface="Arial"/>
              <a:sym typeface="Arial"/>
            </a:endParaRPr>
          </a:p>
        </p:txBody>
      </p:sp>
      <p:sp>
        <p:nvSpPr>
          <p:cNvPr id="110" name="Google Shape;110;p2"/>
          <p:cNvSpPr txBox="1"/>
          <p:nvPr/>
        </p:nvSpPr>
        <p:spPr>
          <a:xfrm>
            <a:off x="7925388" y="1297411"/>
            <a:ext cx="4142565" cy="263149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sng" cap="none" strike="noStrike">
                <a:solidFill>
                  <a:schemeClr val="dk1"/>
                </a:solidFill>
                <a:latin typeface="Calibri"/>
                <a:ea typeface="Calibri"/>
                <a:cs typeface="Calibri"/>
                <a:sym typeface="Calibri"/>
              </a:rPr>
              <a:t>Physical Development </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0" i="0" lang="en-GB" sz="1300" u="none" cap="none" strike="noStrike">
                <a:solidFill>
                  <a:schemeClr val="dk1"/>
                </a:solidFill>
                <a:latin typeface="Calibri"/>
                <a:ea typeface="Calibri"/>
                <a:cs typeface="Calibri"/>
                <a:sym typeface="Calibri"/>
              </a:rPr>
              <a:t>Fire Safety – Bonfire Night Firefighter visit</a:t>
            </a:r>
            <a:endParaRPr b="0" i="0" sz="1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0" i="0" lang="en-GB" sz="1300" u="none" cap="none" strike="noStrike">
                <a:solidFill>
                  <a:schemeClr val="dk1"/>
                </a:solidFill>
                <a:latin typeface="Calibri"/>
                <a:ea typeface="Calibri"/>
                <a:cs typeface="Calibri"/>
                <a:sym typeface="Calibri"/>
              </a:rPr>
              <a:t>Autumn Weaving</a:t>
            </a:r>
            <a:endParaRPr b="0" i="0" sz="1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0" i="0" lang="en-GB" sz="1300" u="none" cap="none" strike="noStrike">
                <a:solidFill>
                  <a:schemeClr val="dk1"/>
                </a:solidFill>
                <a:latin typeface="Calibri"/>
                <a:ea typeface="Calibri"/>
                <a:cs typeface="Calibri"/>
                <a:sym typeface="Calibri"/>
              </a:rPr>
              <a:t>RWI: Set 1 letter formation </a:t>
            </a:r>
            <a:endParaRPr b="0" i="0" sz="13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300"/>
              <a:buFont typeface="Arial"/>
              <a:buNone/>
            </a:pPr>
            <a:r>
              <a:rPr b="0" i="0" lang="en-GB" sz="1300" u="none" cap="none" strike="noStrike">
                <a:solidFill>
                  <a:schemeClr val="dk1"/>
                </a:solidFill>
                <a:latin typeface="Calibri"/>
                <a:ea typeface="Calibri"/>
                <a:cs typeface="Calibri"/>
                <a:sym typeface="Calibri"/>
              </a:rPr>
              <a:t>PE: Wirral scheme: Fundamental skills, putting pumps on</a:t>
            </a:r>
            <a:endParaRPr b="0" i="0" sz="13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1" i="0" lang="en-GB" sz="1100" u="sng" cap="none" strike="noStrike">
                <a:solidFill>
                  <a:srgbClr val="7030A0"/>
                </a:solidFill>
                <a:latin typeface="Calibri"/>
                <a:ea typeface="Calibri"/>
                <a:cs typeface="Calibri"/>
                <a:sym typeface="Calibri"/>
              </a:rPr>
              <a:t>Gross Motor Skills</a:t>
            </a:r>
            <a:endParaRPr b="0" i="0" sz="11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7030A0"/>
                </a:solidFill>
                <a:latin typeface="Calibri"/>
                <a:ea typeface="Calibri"/>
                <a:cs typeface="Calibri"/>
                <a:sym typeface="Calibri"/>
              </a:rPr>
              <a:t>Revise and refine the fundamental skills that they have already acquired.</a:t>
            </a:r>
            <a:br>
              <a:rPr b="0" i="0" lang="en-GB" sz="1100" u="none" cap="none" strike="noStrike">
                <a:solidFill>
                  <a:srgbClr val="7030A0"/>
                </a:solidFill>
                <a:latin typeface="Calibri"/>
                <a:ea typeface="Calibri"/>
                <a:cs typeface="Calibri"/>
                <a:sym typeface="Calibri"/>
              </a:rPr>
            </a:br>
            <a:r>
              <a:rPr b="0" i="0" lang="en-GB" sz="1100" u="none" cap="none" strike="noStrike">
                <a:solidFill>
                  <a:srgbClr val="7030A0"/>
                </a:solidFill>
                <a:latin typeface="Calibri"/>
                <a:ea typeface="Calibri"/>
                <a:cs typeface="Calibri"/>
                <a:sym typeface="Calibri"/>
              </a:rPr>
              <a:t>Progress towards a more fluent style of moving, developing control and grace.</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1" i="0" lang="en-GB" sz="1100" u="sng" cap="none" strike="noStrike">
                <a:solidFill>
                  <a:srgbClr val="7030A0"/>
                </a:solidFill>
                <a:latin typeface="Calibri"/>
                <a:ea typeface="Calibri"/>
                <a:cs typeface="Calibri"/>
                <a:sym typeface="Calibri"/>
              </a:rPr>
              <a:t>Fine Motor Skills</a:t>
            </a:r>
            <a:endParaRPr b="0" i="0" sz="11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200"/>
              <a:buFont typeface="Arial"/>
              <a:buNone/>
            </a:pPr>
            <a:r>
              <a:rPr b="0" i="0" lang="en-GB" sz="1200" u="none" cap="none" strike="noStrike">
                <a:solidFill>
                  <a:srgbClr val="7030A0"/>
                </a:solidFill>
                <a:latin typeface="Calibri"/>
                <a:ea typeface="Calibri"/>
                <a:cs typeface="Calibri"/>
                <a:sym typeface="Calibri"/>
              </a:rPr>
              <a:t>Use their core muscle strength to achieve a good posture when sitting at a table or on the floor. </a:t>
            </a:r>
            <a:endParaRPr b="0" i="0" sz="1000" u="none" cap="none" strike="noStrike">
              <a:solidFill>
                <a:srgbClr val="7030A0"/>
              </a:solidFill>
              <a:latin typeface="Calibri"/>
              <a:ea typeface="Calibri"/>
              <a:cs typeface="Calibri"/>
              <a:sym typeface="Calibri"/>
            </a:endParaRPr>
          </a:p>
        </p:txBody>
      </p:sp>
      <p:sp>
        <p:nvSpPr>
          <p:cNvPr id="111" name="Google Shape;111;p2"/>
          <p:cNvSpPr txBox="1"/>
          <p:nvPr/>
        </p:nvSpPr>
        <p:spPr>
          <a:xfrm>
            <a:off x="62825" y="1281200"/>
            <a:ext cx="4028700" cy="21480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PSED</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chemeClr val="dk1"/>
                </a:solidFill>
                <a:latin typeface="Calibri"/>
                <a:ea typeface="Calibri"/>
                <a:cs typeface="Calibri"/>
                <a:sym typeface="Calibri"/>
              </a:rPr>
              <a:t>Heartsmart and My Happy Mind</a:t>
            </a:r>
            <a:endParaRPr b="1" i="0" sz="12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Performing Christmas songs in the infant nativity</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Performing carols at the Church</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Change of routine and behaviour – Church visit and post office trip</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1" i="0" lang="en-GB" sz="1000" u="sng" cap="none" strike="noStrike">
                <a:solidFill>
                  <a:srgbClr val="7030A0"/>
                </a:solidFill>
                <a:latin typeface="Calibri"/>
                <a:ea typeface="Calibri"/>
                <a:cs typeface="Calibri"/>
                <a:sym typeface="Calibri"/>
              </a:rPr>
              <a:t>Managing Self</a:t>
            </a:r>
            <a:endParaRPr b="1" i="0" sz="10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7030A0"/>
                </a:solidFill>
                <a:latin typeface="Calibri"/>
                <a:ea typeface="Calibri"/>
                <a:cs typeface="Calibri"/>
                <a:sym typeface="Calibri"/>
              </a:rPr>
              <a:t>Express their feelings and consider the feelings of others. </a:t>
            </a:r>
            <a:endParaRPr b="1" i="0" sz="13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1" i="0" lang="en-GB" sz="1000" u="sng" cap="none" strike="noStrike">
                <a:solidFill>
                  <a:srgbClr val="7030A0"/>
                </a:solidFill>
                <a:latin typeface="Calibri"/>
                <a:ea typeface="Calibri"/>
                <a:cs typeface="Calibri"/>
                <a:sym typeface="Calibri"/>
              </a:rPr>
              <a:t>Self Regulation</a:t>
            </a:r>
            <a:endParaRPr b="0" i="0" sz="1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Think about the perspectives of others.</a:t>
            </a:r>
            <a:br>
              <a:rPr b="0" i="0" lang="en-GB" sz="1000" u="none" cap="none" strike="noStrike">
                <a:solidFill>
                  <a:srgbClr val="7030A0"/>
                </a:solidFill>
                <a:latin typeface="Calibri"/>
                <a:ea typeface="Calibri"/>
                <a:cs typeface="Calibri"/>
                <a:sym typeface="Calibri"/>
              </a:rPr>
            </a:br>
            <a:r>
              <a:rPr b="1" i="0" lang="en-GB" sz="1000" u="sng" cap="none" strike="noStrike">
                <a:solidFill>
                  <a:srgbClr val="7030A0"/>
                </a:solidFill>
                <a:latin typeface="Calibri"/>
                <a:ea typeface="Calibri"/>
                <a:cs typeface="Calibri"/>
                <a:sym typeface="Calibri"/>
              </a:rPr>
              <a:t> Building Relationships</a:t>
            </a:r>
            <a:br>
              <a:rPr b="1" i="0" lang="en-GB" sz="1000" u="sng" cap="none" strike="noStrike">
                <a:solidFill>
                  <a:srgbClr val="7030A0"/>
                </a:solidFill>
                <a:latin typeface="Calibri"/>
                <a:ea typeface="Calibri"/>
                <a:cs typeface="Calibri"/>
                <a:sym typeface="Calibri"/>
              </a:rPr>
            </a:br>
            <a:r>
              <a:rPr b="0" i="0" lang="en-GB" sz="1000" u="none" cap="none" strike="noStrike">
                <a:solidFill>
                  <a:srgbClr val="7030A0"/>
                </a:solidFill>
                <a:latin typeface="Calibri"/>
                <a:ea typeface="Calibri"/>
                <a:cs typeface="Calibri"/>
                <a:sym typeface="Calibri"/>
              </a:rPr>
              <a:t>Begin to build constructive and respectful relationships. </a:t>
            </a:r>
            <a:br>
              <a:rPr b="1" i="0" lang="en-GB" sz="1000" u="sng" cap="none" strike="noStrike">
                <a:solidFill>
                  <a:srgbClr val="7030A0"/>
                </a:solidFill>
                <a:latin typeface="Calibri"/>
                <a:ea typeface="Calibri"/>
                <a:cs typeface="Calibri"/>
                <a:sym typeface="Calibri"/>
              </a:rPr>
            </a:br>
            <a:endParaRPr b="1" i="0" sz="1000" u="sng" cap="none" strike="noStrike">
              <a:solidFill>
                <a:srgbClr val="7030A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pic>
        <p:nvPicPr>
          <p:cNvPr id="116" name="Google Shape;116;p3"/>
          <p:cNvPicPr preferRelativeResize="0"/>
          <p:nvPr/>
        </p:nvPicPr>
        <p:blipFill rotWithShape="1">
          <a:blip r:embed="rId3">
            <a:alphaModFix/>
          </a:blip>
          <a:srcRect b="0" l="0" r="0" t="0"/>
          <a:stretch/>
        </p:blipFill>
        <p:spPr>
          <a:xfrm>
            <a:off x="232333" y="0"/>
            <a:ext cx="755650" cy="1045210"/>
          </a:xfrm>
          <a:prstGeom prst="rect">
            <a:avLst/>
          </a:prstGeom>
          <a:noFill/>
          <a:ln>
            <a:noFill/>
          </a:ln>
        </p:spPr>
      </p:pic>
      <p:pic>
        <p:nvPicPr>
          <p:cNvPr id="117" name="Google Shape;117;p3"/>
          <p:cNvPicPr preferRelativeResize="0"/>
          <p:nvPr/>
        </p:nvPicPr>
        <p:blipFill rotWithShape="1">
          <a:blip r:embed="rId4">
            <a:alphaModFix/>
          </a:blip>
          <a:srcRect b="0" l="0" r="0" t="0"/>
          <a:stretch/>
        </p:blipFill>
        <p:spPr>
          <a:xfrm>
            <a:off x="10929764" y="89535"/>
            <a:ext cx="1035685" cy="866140"/>
          </a:xfrm>
          <a:prstGeom prst="rect">
            <a:avLst/>
          </a:prstGeom>
          <a:noFill/>
          <a:ln>
            <a:noFill/>
          </a:ln>
        </p:spPr>
      </p:pic>
      <p:sp>
        <p:nvSpPr>
          <p:cNvPr id="118" name="Google Shape;118;p3"/>
          <p:cNvSpPr/>
          <p:nvPr/>
        </p:nvSpPr>
        <p:spPr>
          <a:xfrm>
            <a:off x="3896728" y="175140"/>
            <a:ext cx="3904923"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B909F4"/>
                </a:solidFill>
                <a:latin typeface="Calibri"/>
                <a:ea typeface="Calibri"/>
                <a:cs typeface="Calibri"/>
                <a:sym typeface="Calibri"/>
              </a:rPr>
              <a:t>Hoylake Holy Trinity CE Primary School</a:t>
            </a:r>
            <a:r>
              <a:rPr b="0" i="0" lang="en-GB" sz="1800" u="none" cap="none" strike="noStrike">
                <a:solidFill>
                  <a:srgbClr val="B909F4"/>
                </a:solidFill>
                <a:latin typeface="Calibri"/>
                <a:ea typeface="Calibri"/>
                <a:cs typeface="Calibri"/>
                <a:sym typeface="Calibri"/>
              </a:rPr>
              <a:t> </a:t>
            </a:r>
            <a:endParaRPr b="0" i="0" sz="1800" u="none" cap="none" strike="noStrike">
              <a:solidFill>
                <a:srgbClr val="B909F4"/>
              </a:solidFill>
              <a:latin typeface="Calibri"/>
              <a:ea typeface="Calibri"/>
              <a:cs typeface="Calibri"/>
              <a:sym typeface="Calibri"/>
            </a:endParaRPr>
          </a:p>
        </p:txBody>
      </p:sp>
      <p:sp>
        <p:nvSpPr>
          <p:cNvPr id="119" name="Google Shape;119;p3"/>
          <p:cNvSpPr txBox="1"/>
          <p:nvPr/>
        </p:nvSpPr>
        <p:spPr>
          <a:xfrm>
            <a:off x="388137" y="984037"/>
            <a:ext cx="1054162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Calibri"/>
                <a:ea typeface="Calibri"/>
                <a:cs typeface="Calibri"/>
                <a:sym typeface="Calibri"/>
              </a:rPr>
              <a:t>Theme: Invasion        	Term: Spring 1		 Year : F2	       Enrichment: F2 Alien Day</a:t>
            </a:r>
            <a:endParaRPr b="1" i="0" sz="1400" u="none" cap="none" strike="noStrike">
              <a:solidFill>
                <a:schemeClr val="dk1"/>
              </a:solidFill>
              <a:latin typeface="Calibri"/>
              <a:ea typeface="Calibri"/>
              <a:cs typeface="Calibri"/>
              <a:sym typeface="Calibri"/>
            </a:endParaRPr>
          </a:p>
        </p:txBody>
      </p:sp>
      <p:sp>
        <p:nvSpPr>
          <p:cNvPr id="120" name="Google Shape;120;p3"/>
          <p:cNvSpPr txBox="1"/>
          <p:nvPr/>
        </p:nvSpPr>
        <p:spPr>
          <a:xfrm>
            <a:off x="4334048" y="470924"/>
            <a:ext cx="273215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alibri"/>
                <a:ea typeface="Calibri"/>
                <a:cs typeface="Calibri"/>
                <a:sym typeface="Calibri"/>
              </a:rPr>
              <a:t>Long Term Curriculum Map</a:t>
            </a:r>
            <a:endParaRPr b="0" i="0" sz="1800" u="none" cap="none" strike="noStrike">
              <a:solidFill>
                <a:schemeClr val="dk1"/>
              </a:solidFill>
              <a:latin typeface="Calibri"/>
              <a:ea typeface="Calibri"/>
              <a:cs typeface="Calibri"/>
              <a:sym typeface="Calibri"/>
            </a:endParaRPr>
          </a:p>
        </p:txBody>
      </p:sp>
      <p:sp>
        <p:nvSpPr>
          <p:cNvPr id="121" name="Google Shape;121;p3"/>
          <p:cNvSpPr txBox="1"/>
          <p:nvPr/>
        </p:nvSpPr>
        <p:spPr>
          <a:xfrm>
            <a:off x="63475" y="3652275"/>
            <a:ext cx="3249000" cy="30939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sng" cap="none" strike="noStrike">
                <a:solidFill>
                  <a:schemeClr val="dk1"/>
                </a:solidFill>
                <a:latin typeface="Calibri"/>
                <a:ea typeface="Calibri"/>
                <a:cs typeface="Calibri"/>
                <a:sym typeface="Calibri"/>
              </a:rPr>
              <a:t>Literacy</a:t>
            </a:r>
            <a:endParaRPr b="1" i="0" sz="11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chemeClr val="dk1"/>
                </a:solidFill>
                <a:latin typeface="Calibri"/>
                <a:ea typeface="Calibri"/>
                <a:cs typeface="Calibri"/>
                <a:sym typeface="Calibri"/>
              </a:rPr>
              <a:t>RWI: </a:t>
            </a:r>
            <a:r>
              <a:rPr b="0" i="0" lang="en-GB" sz="1100" u="none" cap="none" strike="noStrike">
                <a:solidFill>
                  <a:schemeClr val="dk1"/>
                </a:solidFill>
                <a:latin typeface="Calibri"/>
                <a:ea typeface="Calibri"/>
                <a:cs typeface="Calibri"/>
                <a:sym typeface="Calibri"/>
              </a:rPr>
              <a:t>SET 1/2</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chemeClr val="dk1"/>
                </a:solidFill>
                <a:latin typeface="Calibri"/>
                <a:ea typeface="Calibri"/>
                <a:cs typeface="Calibri"/>
                <a:sym typeface="Calibri"/>
              </a:rPr>
              <a:t>Books: </a:t>
            </a:r>
            <a:r>
              <a:rPr b="0" i="0" lang="en-GB" sz="1200" u="none" cap="none" strike="noStrike">
                <a:solidFill>
                  <a:schemeClr val="dk1"/>
                </a:solidFill>
                <a:latin typeface="Calibri"/>
                <a:ea typeface="Calibri"/>
                <a:cs typeface="Calibri"/>
                <a:sym typeface="Calibri"/>
              </a:rPr>
              <a:t>Beegu, Aliens Love Underpants, Whatever Next</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chemeClr val="dk1"/>
                </a:solidFill>
                <a:latin typeface="Calibri"/>
                <a:ea typeface="Calibri"/>
                <a:cs typeface="Calibri"/>
                <a:sym typeface="Calibri"/>
              </a:rPr>
              <a:t>Writing Outcomes suggestions: </a:t>
            </a:r>
            <a:r>
              <a:rPr b="0" i="0" lang="en-GB" sz="1100" u="none" cap="none" strike="noStrike">
                <a:solidFill>
                  <a:schemeClr val="dk1"/>
                </a:solidFill>
                <a:latin typeface="Calibri"/>
                <a:ea typeface="Calibri"/>
                <a:cs typeface="Calibri"/>
                <a:sym typeface="Calibri"/>
              </a:rPr>
              <a:t>Reading and writing captions and sentences about space, passport for space, making space information books. Chinese menus.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Reading 40-60M</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Joins in with repeated refrains and anticipates key events and phrases in rhymes and stories. </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Listens to stories with increasing attention and recall</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Can segment the sounds in simple words and blend them together and knows which letters represent some of them</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Writing 40-60M</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Hears and says the initial sound in words.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Can segment the sounds in simple words and blend them together.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Writes own name and other things such as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labels, captions</a:t>
            </a:r>
            <a:endParaRPr b="1" i="0" sz="900" u="none" cap="none" strike="noStrike">
              <a:solidFill>
                <a:srgbClr val="7030A0"/>
              </a:solidFill>
              <a:latin typeface="Calibri"/>
              <a:ea typeface="Calibri"/>
              <a:cs typeface="Calibri"/>
              <a:sym typeface="Calibri"/>
            </a:endParaRPr>
          </a:p>
        </p:txBody>
      </p:sp>
      <p:sp>
        <p:nvSpPr>
          <p:cNvPr id="122" name="Google Shape;122;p3"/>
          <p:cNvSpPr txBox="1"/>
          <p:nvPr/>
        </p:nvSpPr>
        <p:spPr>
          <a:xfrm>
            <a:off x="3353550" y="3982850"/>
            <a:ext cx="3496200" cy="27633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Maths</a:t>
            </a:r>
            <a:endParaRPr b="1" i="0" sz="12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Number and place value: counting to 10</a:t>
            </a:r>
            <a:endParaRPr b="0" i="0" sz="1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Comparing groups up to 10</a:t>
            </a:r>
            <a:endParaRPr b="0" i="0" sz="1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Addition and subtraction: addition to 10, combining two groups to find the whole.</a:t>
            </a:r>
            <a:endParaRPr b="0" i="0" sz="1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Shape and space - spatial awareness, 2D shapes </a:t>
            </a:r>
            <a:endParaRPr b="0" i="0" sz="1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1" i="0" lang="en-GB" sz="1000" u="sng" cap="none" strike="noStrike">
                <a:solidFill>
                  <a:srgbClr val="7030A0"/>
                </a:solidFill>
                <a:latin typeface="Calibri"/>
                <a:ea typeface="Calibri"/>
                <a:cs typeface="Calibri"/>
                <a:sym typeface="Calibri"/>
              </a:rPr>
              <a:t>Number 40-60M</a:t>
            </a:r>
            <a:endParaRPr b="1" i="0" sz="10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C</a:t>
            </a:r>
            <a:r>
              <a:rPr b="0" i="0" lang="en-GB" sz="950" u="none" cap="none" strike="noStrike">
                <a:solidFill>
                  <a:srgbClr val="7030A0"/>
                </a:solidFill>
                <a:latin typeface="Calibri"/>
                <a:ea typeface="Calibri"/>
                <a:cs typeface="Calibri"/>
                <a:sym typeface="Calibri"/>
              </a:rPr>
              <a:t>ounts actions or objects which cannot be moved. Counts objects to 10, and beginning to count beyond 10. Counts out up to six objects from a larger group.</a:t>
            </a:r>
            <a:endParaRPr b="0" i="0" sz="95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50"/>
              <a:buFont typeface="Arial"/>
              <a:buNone/>
            </a:pPr>
            <a:r>
              <a:rPr b="0" i="0" lang="en-GB" sz="950" u="none" cap="none" strike="noStrike">
                <a:solidFill>
                  <a:srgbClr val="7030A0"/>
                </a:solidFill>
                <a:latin typeface="Calibri"/>
                <a:ea typeface="Calibri"/>
                <a:cs typeface="Calibri"/>
                <a:sym typeface="Calibri"/>
              </a:rPr>
              <a:t>Selects the correct numeral to represent 1 to 5, then 1 to 10 objects. </a:t>
            </a:r>
            <a:endParaRPr b="0" i="0" sz="95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50"/>
              <a:buFont typeface="Arial"/>
              <a:buNone/>
            </a:pPr>
            <a:r>
              <a:rPr b="0" i="0" lang="en-GB" sz="950" u="none" cap="none" strike="noStrike">
                <a:solidFill>
                  <a:srgbClr val="7030A0"/>
                </a:solidFill>
                <a:latin typeface="Calibri"/>
                <a:ea typeface="Calibri"/>
                <a:cs typeface="Calibri"/>
                <a:sym typeface="Calibri"/>
              </a:rPr>
              <a:t>Counts an irregular arrangement of up to ten objects.</a:t>
            </a:r>
            <a:r>
              <a:rPr b="1" i="0" lang="en-GB" sz="1000" u="none" cap="none" strike="noStrike">
                <a:solidFill>
                  <a:srgbClr val="7030A0"/>
                </a:solidFill>
                <a:latin typeface="Calibri"/>
                <a:ea typeface="Calibri"/>
                <a:cs typeface="Calibri"/>
                <a:sym typeface="Calibri"/>
              </a:rPr>
              <a:t> </a:t>
            </a:r>
            <a:endParaRPr b="1" i="0" sz="10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1" i="0" lang="en-GB" sz="1000" u="sng" cap="none" strike="noStrike">
                <a:solidFill>
                  <a:srgbClr val="7030A0"/>
                </a:solidFill>
                <a:latin typeface="Calibri"/>
                <a:ea typeface="Calibri"/>
                <a:cs typeface="Calibri"/>
                <a:sym typeface="Calibri"/>
              </a:rPr>
              <a:t>Shape, Space and Measures 40-60M</a:t>
            </a:r>
            <a:endParaRPr b="0" i="0" sz="10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50"/>
              <a:buFont typeface="Arial"/>
              <a:buNone/>
            </a:pPr>
            <a:r>
              <a:rPr b="0" i="0" lang="en-GB" sz="950" u="none" cap="none" strike="noStrike">
                <a:solidFill>
                  <a:srgbClr val="7030A0"/>
                </a:solidFill>
                <a:latin typeface="Calibri"/>
                <a:ea typeface="Calibri"/>
                <a:cs typeface="Calibri"/>
                <a:sym typeface="Calibri"/>
              </a:rPr>
              <a:t>Beginning to use mathematical names for ‘flat’ 2D shapes, and mathematical terms to describe shapes. Selects a particular named shape. </a:t>
            </a:r>
            <a:endParaRPr b="0" i="0" sz="95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50"/>
              <a:buFont typeface="Arial"/>
              <a:buNone/>
            </a:pPr>
            <a:r>
              <a:rPr b="0" i="0" lang="en-GB" sz="950" u="none" cap="none" strike="noStrike">
                <a:solidFill>
                  <a:srgbClr val="7030A0"/>
                </a:solidFill>
                <a:latin typeface="Calibri"/>
                <a:ea typeface="Calibri"/>
                <a:cs typeface="Calibri"/>
                <a:sym typeface="Calibri"/>
              </a:rPr>
              <a:t>Can describe their relative position such as ‘behind’ or ‘next to’.</a:t>
            </a:r>
            <a:endParaRPr b="0" i="0" sz="95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t/>
            </a:r>
            <a:endParaRPr b="1" i="0" sz="900" u="sng" cap="none" strike="noStrike">
              <a:solidFill>
                <a:srgbClr val="7030A0"/>
              </a:solidFill>
              <a:latin typeface="Calibri"/>
              <a:ea typeface="Calibri"/>
              <a:cs typeface="Calibri"/>
              <a:sym typeface="Calibri"/>
            </a:endParaRPr>
          </a:p>
        </p:txBody>
      </p:sp>
      <p:sp>
        <p:nvSpPr>
          <p:cNvPr id="123" name="Google Shape;123;p3"/>
          <p:cNvSpPr txBox="1"/>
          <p:nvPr/>
        </p:nvSpPr>
        <p:spPr>
          <a:xfrm>
            <a:off x="6890825" y="4003575"/>
            <a:ext cx="2696400" cy="27426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Understanding of the World</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Calibri"/>
                <a:ea typeface="Calibri"/>
                <a:cs typeface="Calibri"/>
                <a:sym typeface="Calibri"/>
              </a:rPr>
              <a:t>Learning about our planet and other planets. Where could Beegu come from?</a:t>
            </a:r>
            <a:endParaRPr b="0" i="0" sz="1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Calibri"/>
                <a:ea typeface="Calibri"/>
                <a:cs typeface="Calibri"/>
                <a:sym typeface="Calibri"/>
              </a:rPr>
              <a:t>Using ipads to look at pictures of planets</a:t>
            </a:r>
            <a:endParaRPr b="0" i="0" sz="1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chemeClr val="dk1"/>
                </a:solidFill>
                <a:latin typeface="Calibri"/>
                <a:ea typeface="Calibri"/>
                <a:cs typeface="Calibri"/>
                <a:sym typeface="Calibri"/>
              </a:rPr>
              <a:t>Chinese New Year – </a:t>
            </a:r>
            <a:r>
              <a:rPr b="0" i="0" lang="en-GB" sz="1200" u="none" cap="none" strike="noStrike">
                <a:solidFill>
                  <a:schemeClr val="dk1"/>
                </a:solidFill>
                <a:latin typeface="Calibri"/>
                <a:ea typeface="Calibri"/>
                <a:cs typeface="Calibri"/>
                <a:sym typeface="Calibri"/>
              </a:rPr>
              <a:t>learning about another culture</a:t>
            </a:r>
            <a:endParaRPr b="1" i="0" sz="12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People &amp; Communities ELG</a:t>
            </a:r>
            <a:endParaRPr b="1"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They know about similarities and differences between themselves and others, and among families, communities and traditions.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The World 40-60M</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Looks closely at similarities, differences, patterns and change. </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Technology 40-60M</a:t>
            </a:r>
            <a:endParaRPr b="0"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Knows how to operate simple equipment, Completes a simple program on a computer</a:t>
            </a:r>
            <a:r>
              <a:rPr b="0" i="0" lang="en-GB" sz="9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124" name="Google Shape;124;p3"/>
          <p:cNvSpPr txBox="1"/>
          <p:nvPr/>
        </p:nvSpPr>
        <p:spPr>
          <a:xfrm>
            <a:off x="9639850" y="3982850"/>
            <a:ext cx="2427900" cy="27633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Expressive Arts and Design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50"/>
              <a:buFont typeface="Arial"/>
              <a:buNone/>
            </a:pPr>
            <a:r>
              <a:rPr b="0" i="0" lang="en-GB" sz="1050" u="none" cap="none" strike="noStrike">
                <a:solidFill>
                  <a:schemeClr val="dk1"/>
                </a:solidFill>
                <a:latin typeface="Calibri"/>
                <a:ea typeface="Calibri"/>
                <a:cs typeface="Calibri"/>
                <a:sym typeface="Calibri"/>
              </a:rPr>
              <a:t>Space pictures, space small world and roleplay.</a:t>
            </a:r>
            <a:endParaRPr b="0" i="0" sz="105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50"/>
              <a:buFont typeface="Arial"/>
              <a:buNone/>
            </a:pPr>
            <a:r>
              <a:rPr b="0" i="0" lang="en-GB" sz="1050" u="none" cap="none" strike="noStrike">
                <a:solidFill>
                  <a:schemeClr val="dk1"/>
                </a:solidFill>
                <a:latin typeface="Calibri"/>
                <a:ea typeface="Calibri"/>
                <a:cs typeface="Calibri"/>
                <a:sym typeface="Calibri"/>
              </a:rPr>
              <a:t>Creating rockets, designing and making aliens.</a:t>
            </a:r>
            <a:endParaRPr b="0" i="0" sz="105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50"/>
              <a:buFont typeface="Arial"/>
              <a:buNone/>
            </a:pPr>
            <a:r>
              <a:rPr b="0" i="0" lang="en-GB" sz="1050" u="none" cap="none" strike="noStrike">
                <a:solidFill>
                  <a:schemeClr val="dk1"/>
                </a:solidFill>
                <a:latin typeface="Calibri"/>
                <a:ea typeface="Calibri"/>
                <a:cs typeface="Calibri"/>
                <a:sym typeface="Calibri"/>
              </a:rPr>
              <a:t>Chinese New Year - role play, dance, arts, food tasting</a:t>
            </a:r>
            <a:endParaRPr b="0" i="0" sz="105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50"/>
              <a:buFont typeface="Arial"/>
              <a:buNone/>
            </a:pPr>
            <a:r>
              <a:rPr b="0" i="0" lang="en-GB" sz="1050" u="none" cap="none" strike="noStrike">
                <a:solidFill>
                  <a:schemeClr val="dk1"/>
                </a:solidFill>
                <a:latin typeface="Calibri"/>
                <a:ea typeface="Calibri"/>
                <a:cs typeface="Calibri"/>
                <a:sym typeface="Calibri"/>
              </a:rPr>
              <a:t>Charanga Music: Everyone!</a:t>
            </a:r>
            <a:endParaRPr b="0" i="0" sz="105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Exploring &amp; Using Media &amp; Materials 40-60M</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Begins to build a repertoire of songs and dances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Explores the different sounds of instruments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Explores colour and how colours can be changed.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Explores what happens when they mix colours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Being Imaginative 40-60M</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Engages in imaginative</a:t>
            </a:r>
            <a:r>
              <a:rPr b="0" i="0" lang="en-GB" sz="900" u="none" cap="none" strike="noStrike">
                <a:solidFill>
                  <a:schemeClr val="dk1"/>
                </a:solidFill>
                <a:latin typeface="Calibri"/>
                <a:ea typeface="Calibri"/>
                <a:cs typeface="Calibri"/>
                <a:sym typeface="Calibri"/>
              </a:rPr>
              <a:t> </a:t>
            </a:r>
            <a:r>
              <a:rPr b="0" i="0" lang="en-GB" sz="900" u="none" cap="none" strike="noStrike">
                <a:solidFill>
                  <a:srgbClr val="7030A0"/>
                </a:solidFill>
                <a:latin typeface="Calibri"/>
                <a:ea typeface="Calibri"/>
                <a:cs typeface="Calibri"/>
                <a:sym typeface="Calibri"/>
              </a:rPr>
              <a:t>role-play based on own first-hand experiences. </a:t>
            </a:r>
            <a:endParaRPr b="0" i="0" sz="900" u="none" cap="none" strike="noStrike">
              <a:solidFill>
                <a:srgbClr val="7030A0"/>
              </a:solidFill>
              <a:latin typeface="Calibri"/>
              <a:ea typeface="Calibri"/>
              <a:cs typeface="Calibri"/>
              <a:sym typeface="Calibri"/>
            </a:endParaRPr>
          </a:p>
        </p:txBody>
      </p:sp>
      <p:sp>
        <p:nvSpPr>
          <p:cNvPr id="125" name="Google Shape;125;p3"/>
          <p:cNvSpPr txBox="1"/>
          <p:nvPr/>
        </p:nvSpPr>
        <p:spPr>
          <a:xfrm>
            <a:off x="3959025" y="1297400"/>
            <a:ext cx="3987600" cy="26427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sng" cap="none" strike="noStrike">
                <a:solidFill>
                  <a:schemeClr val="dk1"/>
                </a:solidFill>
                <a:latin typeface="Calibri"/>
                <a:ea typeface="Calibri"/>
                <a:cs typeface="Calibri"/>
                <a:sym typeface="Calibri"/>
              </a:rPr>
              <a:t>Communication and language</a:t>
            </a:r>
            <a:endParaRPr b="1" i="0" sz="8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Language and descriptions around Beegu and space </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Role Play:  Chinese new year restaurant, taking it in turns to be the customer, chef and waiter. </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Vocabulary and descriptions when trying food</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1" i="0" lang="en-GB" sz="1000" u="sng" cap="none" strike="noStrike">
                <a:solidFill>
                  <a:srgbClr val="7030A0"/>
                </a:solidFill>
                <a:latin typeface="Calibri"/>
                <a:ea typeface="Calibri"/>
                <a:cs typeface="Calibri"/>
                <a:sym typeface="Calibri"/>
              </a:rPr>
              <a:t>Speaking 40- 60M</a:t>
            </a:r>
            <a:endParaRPr b="1" i="0" sz="10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Joins in with repeated refrains and anticipates key events and phrases in rhymes and stories.</a:t>
            </a:r>
            <a:endParaRPr b="0" i="0" sz="10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1" i="0" lang="en-GB" sz="1000" u="sng" cap="none" strike="noStrike">
                <a:solidFill>
                  <a:srgbClr val="7030A0"/>
                </a:solidFill>
                <a:latin typeface="Calibri"/>
                <a:ea typeface="Calibri"/>
                <a:cs typeface="Calibri"/>
                <a:sym typeface="Calibri"/>
              </a:rPr>
              <a:t>Understanding 40- 60M</a:t>
            </a:r>
            <a:endParaRPr b="0" i="0" sz="10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Beginning to understand ‘why’ and ‘how’ questions.</a:t>
            </a:r>
            <a:endParaRPr b="0" i="0" sz="1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Responds to instructions involving a two-part sequence</a:t>
            </a:r>
            <a:endParaRPr b="0" i="0" sz="1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1" i="0" lang="en-GB" sz="1000" u="sng" cap="none" strike="noStrike">
                <a:solidFill>
                  <a:srgbClr val="7030A0"/>
                </a:solidFill>
                <a:latin typeface="Calibri"/>
                <a:ea typeface="Calibri"/>
                <a:cs typeface="Calibri"/>
                <a:sym typeface="Calibri"/>
              </a:rPr>
              <a:t>Speaking 40- 60M</a:t>
            </a:r>
            <a:endParaRPr b="0" i="0" sz="10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Uses talk to connect ideas, explain what is happening and anticipate what might happen next, recall and relive past experiences. </a:t>
            </a:r>
            <a:endParaRPr b="0" i="0" sz="10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Uses language to imagine and recreate roles and experiences in play situations. </a:t>
            </a:r>
            <a:endParaRPr b="0" i="0" sz="1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126" name="Google Shape;126;p3"/>
          <p:cNvSpPr txBox="1"/>
          <p:nvPr/>
        </p:nvSpPr>
        <p:spPr>
          <a:xfrm>
            <a:off x="8006775" y="1297400"/>
            <a:ext cx="4061400" cy="26427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Physical Development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Forming Chinese symbols - writing with charcoal, paint, mark making tray with red sand</a:t>
            </a:r>
            <a:endParaRPr b="0"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Children to try Chinese food in a chinese banquet, challenge to use chopsticks</a:t>
            </a:r>
            <a:endParaRPr b="0"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Playdough aliens</a:t>
            </a:r>
            <a:endParaRPr b="0"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PE: Wirral scheme: Dance, focus on getting changed</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1" i="0" lang="en-GB" sz="1000" u="sng" cap="none" strike="noStrike">
                <a:solidFill>
                  <a:srgbClr val="7030A0"/>
                </a:solidFill>
                <a:latin typeface="Calibri"/>
                <a:ea typeface="Calibri"/>
                <a:cs typeface="Calibri"/>
                <a:sym typeface="Calibri"/>
              </a:rPr>
              <a:t>Moving and handing 40-60M</a:t>
            </a:r>
            <a:endParaRPr b="0" i="0" sz="10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Begins to use anticlockwise movement and retrace vertical lines. </a:t>
            </a:r>
            <a:endParaRPr b="0" i="0" sz="1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Begins to form recognisable letters. </a:t>
            </a:r>
            <a:endParaRPr b="0" i="0" sz="1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1" i="0" lang="en-GB" sz="1000" u="sng" cap="none" strike="noStrike">
                <a:solidFill>
                  <a:srgbClr val="7030A0"/>
                </a:solidFill>
                <a:latin typeface="Calibri"/>
                <a:ea typeface="Calibri"/>
                <a:cs typeface="Calibri"/>
                <a:sym typeface="Calibri"/>
              </a:rPr>
              <a:t>Health and Self Care 40-60M</a:t>
            </a:r>
            <a:endParaRPr b="0" i="0" sz="10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Shows some understanding that good practices with regard to exercise, eating, sleeping and hygiene can contribute to good health. </a:t>
            </a:r>
            <a:endParaRPr b="0" i="0" sz="1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Shows understanding of the need for safety when tackling  new challenges, and considers and manages some risks. </a:t>
            </a:r>
            <a:endParaRPr b="0" i="0" sz="1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7030A0"/>
              </a:solidFill>
              <a:latin typeface="Calibri"/>
              <a:ea typeface="Calibri"/>
              <a:cs typeface="Calibri"/>
              <a:sym typeface="Calibri"/>
            </a:endParaRPr>
          </a:p>
        </p:txBody>
      </p:sp>
      <p:sp>
        <p:nvSpPr>
          <p:cNvPr id="127" name="Google Shape;127;p3"/>
          <p:cNvSpPr txBox="1"/>
          <p:nvPr/>
        </p:nvSpPr>
        <p:spPr>
          <a:xfrm>
            <a:off x="62825" y="1310000"/>
            <a:ext cx="3834000" cy="23055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PSED</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chemeClr val="dk1"/>
                </a:solidFill>
                <a:latin typeface="Calibri"/>
                <a:ea typeface="Calibri"/>
                <a:cs typeface="Calibri"/>
                <a:sym typeface="Calibri"/>
              </a:rPr>
              <a:t>Heart Smart</a:t>
            </a:r>
            <a:endParaRPr b="1"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Pretending to be astronauts and sharing our thoughts and feelings - would you want to go to space?  What would you like to take with you? What would you miss? Who would you miss?</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Valentines Day – showing love and care to one another. Who do you care for? What kind things could you do for them?</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Waiting for turn when trying food, using manners</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chemeClr val="dk1"/>
                </a:solidFill>
                <a:latin typeface="Calibri"/>
                <a:ea typeface="Calibri"/>
                <a:cs typeface="Calibri"/>
                <a:sym typeface="Calibri"/>
              </a:rPr>
              <a:t> </a:t>
            </a:r>
            <a:r>
              <a:rPr b="1" i="0" lang="en-GB" sz="900" u="sng" cap="none" strike="noStrike">
                <a:solidFill>
                  <a:srgbClr val="7030A0"/>
                </a:solidFill>
                <a:latin typeface="Calibri"/>
                <a:ea typeface="Calibri"/>
                <a:cs typeface="Calibri"/>
                <a:sym typeface="Calibri"/>
              </a:rPr>
              <a:t>Self Confidence and Self Awareness 40-60M</a:t>
            </a:r>
            <a:endParaRPr b="1"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900"/>
              <a:buFont typeface="Arial"/>
              <a:buNone/>
            </a:pPr>
            <a:r>
              <a:rPr b="0" i="0" lang="en-GB" sz="900" u="none" cap="none" strike="noStrike">
                <a:solidFill>
                  <a:srgbClr val="7030A0"/>
                </a:solidFill>
                <a:latin typeface="Calibri"/>
                <a:ea typeface="Calibri"/>
                <a:cs typeface="Calibri"/>
                <a:sym typeface="Calibri"/>
              </a:rPr>
              <a:t>Confident to speak to others about own needs, wants, interests and opinions.</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Making Relationships 40-60M</a:t>
            </a:r>
            <a:endParaRPr b="1"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Initiates conversations, attends to and takes account of what others say. Explains own knowledge and understanding, and asks appropriate questions of others.</a:t>
            </a:r>
            <a:endParaRPr b="0" i="0" sz="900" u="none" cap="none" strike="noStrike">
              <a:solidFill>
                <a:srgbClr val="7030A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rgbClr val="7030A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pic>
        <p:nvPicPr>
          <p:cNvPr id="132" name="Google Shape;132;p4"/>
          <p:cNvPicPr preferRelativeResize="0"/>
          <p:nvPr/>
        </p:nvPicPr>
        <p:blipFill rotWithShape="1">
          <a:blip r:embed="rId3">
            <a:alphaModFix/>
          </a:blip>
          <a:srcRect b="0" l="0" r="0" t="0"/>
          <a:stretch/>
        </p:blipFill>
        <p:spPr>
          <a:xfrm>
            <a:off x="232333" y="0"/>
            <a:ext cx="755650" cy="1045210"/>
          </a:xfrm>
          <a:prstGeom prst="rect">
            <a:avLst/>
          </a:prstGeom>
          <a:noFill/>
          <a:ln>
            <a:noFill/>
          </a:ln>
        </p:spPr>
      </p:pic>
      <p:pic>
        <p:nvPicPr>
          <p:cNvPr id="133" name="Google Shape;133;p4"/>
          <p:cNvPicPr preferRelativeResize="0"/>
          <p:nvPr/>
        </p:nvPicPr>
        <p:blipFill rotWithShape="1">
          <a:blip r:embed="rId4">
            <a:alphaModFix/>
          </a:blip>
          <a:srcRect b="0" l="0" r="0" t="0"/>
          <a:stretch/>
        </p:blipFill>
        <p:spPr>
          <a:xfrm>
            <a:off x="10929764" y="89535"/>
            <a:ext cx="1035685" cy="866140"/>
          </a:xfrm>
          <a:prstGeom prst="rect">
            <a:avLst/>
          </a:prstGeom>
          <a:noFill/>
          <a:ln>
            <a:noFill/>
          </a:ln>
        </p:spPr>
      </p:pic>
      <p:sp>
        <p:nvSpPr>
          <p:cNvPr id="134" name="Google Shape;134;p4"/>
          <p:cNvSpPr/>
          <p:nvPr/>
        </p:nvSpPr>
        <p:spPr>
          <a:xfrm>
            <a:off x="3896728" y="175140"/>
            <a:ext cx="3904923"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B909F4"/>
                </a:solidFill>
                <a:latin typeface="Calibri"/>
                <a:ea typeface="Calibri"/>
                <a:cs typeface="Calibri"/>
                <a:sym typeface="Calibri"/>
              </a:rPr>
              <a:t>Hoylake Holy Trinity CE Primary School</a:t>
            </a:r>
            <a:r>
              <a:rPr b="0" i="0" lang="en-GB" sz="1800" u="none" cap="none" strike="noStrike">
                <a:solidFill>
                  <a:srgbClr val="B909F4"/>
                </a:solidFill>
                <a:latin typeface="Calibri"/>
                <a:ea typeface="Calibri"/>
                <a:cs typeface="Calibri"/>
                <a:sym typeface="Calibri"/>
              </a:rPr>
              <a:t> </a:t>
            </a:r>
            <a:endParaRPr b="0" i="0" sz="1800" u="none" cap="none" strike="noStrike">
              <a:solidFill>
                <a:srgbClr val="B909F4"/>
              </a:solidFill>
              <a:latin typeface="Calibri"/>
              <a:ea typeface="Calibri"/>
              <a:cs typeface="Calibri"/>
              <a:sym typeface="Calibri"/>
            </a:endParaRPr>
          </a:p>
        </p:txBody>
      </p:sp>
      <p:sp>
        <p:nvSpPr>
          <p:cNvPr id="135" name="Google Shape;135;p4"/>
          <p:cNvSpPr txBox="1"/>
          <p:nvPr/>
        </p:nvSpPr>
        <p:spPr>
          <a:xfrm>
            <a:off x="388137" y="984037"/>
            <a:ext cx="1054162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Calibri"/>
                <a:ea typeface="Calibri"/>
                <a:cs typeface="Calibri"/>
                <a:sym typeface="Calibri"/>
              </a:rPr>
              <a:t>Theme: Amazing Animals         	Term: Spring 2		 Year : F2	       Enrichments: Knowsley Safari Park, Easter Church Service</a:t>
            </a:r>
            <a:endParaRPr b="1" i="0" sz="1400" u="none" cap="none" strike="noStrike">
              <a:solidFill>
                <a:schemeClr val="dk1"/>
              </a:solidFill>
              <a:latin typeface="Calibri"/>
              <a:ea typeface="Calibri"/>
              <a:cs typeface="Calibri"/>
              <a:sym typeface="Calibri"/>
            </a:endParaRPr>
          </a:p>
        </p:txBody>
      </p:sp>
      <p:sp>
        <p:nvSpPr>
          <p:cNvPr id="136" name="Google Shape;136;p4"/>
          <p:cNvSpPr txBox="1"/>
          <p:nvPr/>
        </p:nvSpPr>
        <p:spPr>
          <a:xfrm>
            <a:off x="4334048" y="470924"/>
            <a:ext cx="273215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alibri"/>
                <a:ea typeface="Calibri"/>
                <a:cs typeface="Calibri"/>
                <a:sym typeface="Calibri"/>
              </a:rPr>
              <a:t>Long Term Curriculum Map</a:t>
            </a:r>
            <a:endParaRPr b="0" i="0" sz="1800" u="none" cap="none" strike="noStrike">
              <a:solidFill>
                <a:schemeClr val="dk1"/>
              </a:solidFill>
              <a:latin typeface="Calibri"/>
              <a:ea typeface="Calibri"/>
              <a:cs typeface="Calibri"/>
              <a:sym typeface="Calibri"/>
            </a:endParaRPr>
          </a:p>
        </p:txBody>
      </p:sp>
      <p:sp>
        <p:nvSpPr>
          <p:cNvPr id="137" name="Google Shape;137;p4"/>
          <p:cNvSpPr txBox="1"/>
          <p:nvPr/>
        </p:nvSpPr>
        <p:spPr>
          <a:xfrm>
            <a:off x="63475" y="3734100"/>
            <a:ext cx="3148800" cy="27417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sng" cap="none" strike="noStrike">
                <a:solidFill>
                  <a:schemeClr val="dk1"/>
                </a:solidFill>
                <a:latin typeface="Calibri"/>
                <a:ea typeface="Calibri"/>
                <a:cs typeface="Calibri"/>
                <a:sym typeface="Calibri"/>
              </a:rPr>
              <a:t>Literacy</a:t>
            </a:r>
            <a:endParaRPr b="1" i="0" sz="11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chemeClr val="dk1"/>
                </a:solidFill>
                <a:latin typeface="Calibri"/>
                <a:ea typeface="Calibri"/>
                <a:cs typeface="Calibri"/>
                <a:sym typeface="Calibri"/>
              </a:rPr>
              <a:t>RWI: </a:t>
            </a:r>
            <a:r>
              <a:rPr b="0" i="0" lang="en-GB" sz="1100" u="none" cap="none" strike="noStrike">
                <a:solidFill>
                  <a:schemeClr val="dk1"/>
                </a:solidFill>
                <a:latin typeface="Calibri"/>
                <a:ea typeface="Calibri"/>
                <a:cs typeface="Calibri"/>
                <a:sym typeface="Calibri"/>
              </a:rPr>
              <a:t>SET 2</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chemeClr val="dk1"/>
                </a:solidFill>
                <a:latin typeface="Calibri"/>
                <a:ea typeface="Calibri"/>
                <a:cs typeface="Calibri"/>
                <a:sym typeface="Calibri"/>
              </a:rPr>
              <a:t>Books: </a:t>
            </a:r>
            <a:r>
              <a:rPr b="0" i="0" lang="en-GB" sz="1200" u="none" cap="none" strike="noStrike">
                <a:solidFill>
                  <a:schemeClr val="dk1"/>
                </a:solidFill>
                <a:latin typeface="Calibri"/>
                <a:ea typeface="Calibri"/>
                <a:cs typeface="Calibri"/>
                <a:sym typeface="Calibri"/>
              </a:rPr>
              <a:t>The Tiger Who Came To Tea</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chemeClr val="dk1"/>
                </a:solidFill>
                <a:latin typeface="Calibri"/>
                <a:ea typeface="Calibri"/>
                <a:cs typeface="Calibri"/>
                <a:sym typeface="Calibri"/>
              </a:rPr>
              <a:t>Writing Outcomes suggestions: </a:t>
            </a:r>
            <a:r>
              <a:rPr b="0" i="0" lang="en-GB" sz="1100" u="none" cap="none" strike="noStrike">
                <a:solidFill>
                  <a:schemeClr val="dk1"/>
                </a:solidFill>
                <a:latin typeface="Calibri"/>
                <a:ea typeface="Calibri"/>
                <a:cs typeface="Calibri"/>
                <a:sym typeface="Calibri"/>
              </a:rPr>
              <a:t>Invitations to the tiger, How to make a jam sandwich instructions, Trip recount, fact files for favourite animals (describing)</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World book day- celebrating our favourite stories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Reading 40-60M</a:t>
            </a:r>
            <a:endParaRPr b="1"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Begins to read words and simple sentences. </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Uses vocabulary and forms of speech that are increasingly influenced by their experiences of books. </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Enjoys an increasing range of books. </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Knows that information can be retrieved from books and computers.</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Writing 40-60M</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Uses some clearly identifiable letters to communicate meaning, representing some sounds correctly and in sequence</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900"/>
              <a:buFont typeface="Arial"/>
              <a:buNone/>
            </a:pPr>
            <a:r>
              <a:rPr b="0" i="0" lang="en-GB" sz="900" u="none" cap="none" strike="noStrike">
                <a:solidFill>
                  <a:srgbClr val="7030A0"/>
                </a:solidFill>
                <a:latin typeface="Calibri"/>
                <a:ea typeface="Calibri"/>
                <a:cs typeface="Calibri"/>
                <a:sym typeface="Calibri"/>
              </a:rPr>
              <a:t>Attempts to write short sentences in meaningful contexts.</a:t>
            </a:r>
            <a:endParaRPr b="0" i="0" sz="900" u="none" cap="none" strike="noStrike">
              <a:solidFill>
                <a:srgbClr val="7030A0"/>
              </a:solidFill>
              <a:latin typeface="Calibri"/>
              <a:ea typeface="Calibri"/>
              <a:cs typeface="Calibri"/>
              <a:sym typeface="Calibri"/>
            </a:endParaRPr>
          </a:p>
        </p:txBody>
      </p:sp>
      <p:sp>
        <p:nvSpPr>
          <p:cNvPr id="138" name="Google Shape;138;p4"/>
          <p:cNvSpPr txBox="1"/>
          <p:nvPr/>
        </p:nvSpPr>
        <p:spPr>
          <a:xfrm>
            <a:off x="3312425" y="3734100"/>
            <a:ext cx="3150300" cy="27417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Maths</a:t>
            </a:r>
            <a:endParaRPr b="1" i="0" sz="12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Calibri"/>
                <a:ea typeface="Calibri"/>
                <a:cs typeface="Calibri"/>
                <a:sym typeface="Calibri"/>
              </a:rPr>
              <a:t>Addition and subtraction- </a:t>
            </a:r>
            <a:endParaRPr b="0" i="0" sz="11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Calibri"/>
                <a:ea typeface="Calibri"/>
                <a:cs typeface="Calibri"/>
                <a:sym typeface="Calibri"/>
              </a:rPr>
              <a:t>Number bonds to ten using a ten frame. </a:t>
            </a:r>
            <a:endParaRPr b="0" i="0" sz="11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Calibri"/>
                <a:ea typeface="Calibri"/>
                <a:cs typeface="Calibri"/>
                <a:sym typeface="Calibri"/>
              </a:rPr>
              <a:t>Number bonds to ten using part - part whole</a:t>
            </a:r>
            <a:endParaRPr b="0" i="0" sz="11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Calibri"/>
                <a:ea typeface="Calibri"/>
                <a:cs typeface="Calibri"/>
                <a:sym typeface="Calibri"/>
              </a:rPr>
              <a:t>Shape and space - 3D shapes</a:t>
            </a:r>
            <a:endParaRPr b="0" i="0" sz="11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1" i="0" lang="en-GB" sz="1000" u="sng" cap="none" strike="noStrike">
                <a:solidFill>
                  <a:srgbClr val="7030A0"/>
                </a:solidFill>
                <a:latin typeface="Calibri"/>
                <a:ea typeface="Calibri"/>
                <a:cs typeface="Calibri"/>
                <a:sym typeface="Calibri"/>
              </a:rPr>
              <a:t>Number 40-60M</a:t>
            </a:r>
            <a:endParaRPr b="1" i="0" sz="10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Finds the total number of items in two groups by counting all of them.</a:t>
            </a:r>
            <a:endParaRPr b="0" i="0" sz="10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In practical activities and discussion, beginning to use the vocabulary involved in adding and subtracting. </a:t>
            </a:r>
            <a:endParaRPr b="0" i="0" sz="10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Records, using marks that they can interpret and explain.</a:t>
            </a:r>
            <a:endParaRPr b="0" i="0" sz="10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1" i="0" lang="en-GB" sz="1000" u="sng" cap="none" strike="noStrike">
                <a:solidFill>
                  <a:srgbClr val="7030A0"/>
                </a:solidFill>
                <a:latin typeface="Calibri"/>
                <a:ea typeface="Calibri"/>
                <a:cs typeface="Calibri"/>
                <a:sym typeface="Calibri"/>
              </a:rPr>
              <a:t>Shape, Space and Measures 40-60M</a:t>
            </a:r>
            <a:endParaRPr b="0" i="0" sz="10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Beginning to use mathematical names for ‘solid’ 3D shapes and ‘flat’ 2D shapes, and mathematical terms to describe shapes. Selects a particular named shape.</a:t>
            </a:r>
            <a:endParaRPr b="0" i="0" sz="10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000"/>
              <a:buFont typeface="Arial"/>
              <a:buNone/>
            </a:pPr>
            <a:r>
              <a:rPr b="0" i="0" lang="en-GB" sz="1000" u="none" cap="none" strike="noStrike">
                <a:solidFill>
                  <a:srgbClr val="7030A0"/>
                </a:solidFill>
                <a:latin typeface="Calibri"/>
                <a:ea typeface="Calibri"/>
                <a:cs typeface="Calibri"/>
                <a:sym typeface="Calibri"/>
              </a:rPr>
              <a:t>Uses familiar objects and common shapes to create and recreate patterns and build models</a:t>
            </a:r>
            <a:endParaRPr b="0" i="0" sz="10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t/>
            </a:r>
            <a:endParaRPr b="1" i="0" sz="900" u="sng" cap="none" strike="noStrike">
              <a:solidFill>
                <a:srgbClr val="7030A0"/>
              </a:solidFill>
              <a:latin typeface="Calibri"/>
              <a:ea typeface="Calibri"/>
              <a:cs typeface="Calibri"/>
              <a:sym typeface="Calibri"/>
            </a:endParaRPr>
          </a:p>
        </p:txBody>
      </p:sp>
      <p:sp>
        <p:nvSpPr>
          <p:cNvPr id="139" name="Google Shape;139;p4"/>
          <p:cNvSpPr txBox="1"/>
          <p:nvPr/>
        </p:nvSpPr>
        <p:spPr>
          <a:xfrm>
            <a:off x="6508050" y="3734125"/>
            <a:ext cx="3188400" cy="27417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Understanding of the World</a:t>
            </a:r>
            <a:endParaRPr b="1" i="0" sz="8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Calibri"/>
                <a:ea typeface="Calibri"/>
                <a:cs typeface="Calibri"/>
                <a:sym typeface="Calibri"/>
              </a:rPr>
              <a:t>Learning about habitats and safari animals</a:t>
            </a:r>
            <a:endParaRPr b="0" i="0" sz="1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Calibri"/>
                <a:ea typeface="Calibri"/>
                <a:cs typeface="Calibri"/>
                <a:sym typeface="Calibri"/>
              </a:rPr>
              <a:t>Sorting animals by habits</a:t>
            </a:r>
            <a:endParaRPr b="0" i="0" sz="1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Calibri"/>
                <a:ea typeface="Calibri"/>
                <a:cs typeface="Calibri"/>
                <a:sym typeface="Calibri"/>
              </a:rPr>
              <a:t>Sorting animals by what they eat - Carnivores, herbivores, discuss what humans eat and the differences</a:t>
            </a:r>
            <a:endParaRPr b="1" i="0" sz="1000" u="sng"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Calibri"/>
                <a:ea typeface="Calibri"/>
                <a:cs typeface="Calibri"/>
                <a:sym typeface="Calibri"/>
              </a:rPr>
              <a:t>Easter – Learning about the Easter story. </a:t>
            </a:r>
            <a:endParaRPr b="0" i="0" sz="1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000"/>
              <a:buFont typeface="Arial"/>
              <a:buNone/>
            </a:pPr>
            <a:r>
              <a:rPr b="0" i="0" lang="en-GB" sz="1000" u="none" cap="none" strike="noStrike">
                <a:solidFill>
                  <a:schemeClr val="dk1"/>
                </a:solidFill>
                <a:latin typeface="Calibri"/>
                <a:ea typeface="Calibri"/>
                <a:cs typeface="Calibri"/>
                <a:sym typeface="Calibri"/>
              </a:rPr>
              <a:t>Purple mash - Easter jigsaws and games</a:t>
            </a:r>
            <a:endParaRPr b="1" i="0" sz="10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People &amp; Communities ELG</a:t>
            </a:r>
            <a:endParaRPr b="1"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 Children talk about past and present events in their own lives and in the lives of family members. They know that other children don’t always enjoy the same things, and are sensitive to this. They know about similarities and differences between themselves and others, and among families, communities and traditions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The World 40-60M</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Looks closely at similarities, differences, patterns and change. </a:t>
            </a:r>
            <a:endParaRPr b="1"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ELG:</a:t>
            </a:r>
            <a:r>
              <a:rPr b="0" i="0" lang="en-GB" sz="900" u="none" cap="none" strike="noStrike">
                <a:solidFill>
                  <a:srgbClr val="7030A0"/>
                </a:solidFill>
                <a:latin typeface="Calibri"/>
                <a:ea typeface="Calibri"/>
                <a:cs typeface="Calibri"/>
                <a:sym typeface="Calibri"/>
              </a:rPr>
              <a:t>They talk about the features of their own immediate environment and how environments might vary from one another.</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4"/>
          <p:cNvSpPr txBox="1"/>
          <p:nvPr/>
        </p:nvSpPr>
        <p:spPr>
          <a:xfrm>
            <a:off x="9741775" y="3670875"/>
            <a:ext cx="2328600" cy="27417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Expressive Arts and Design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Calibri"/>
                <a:ea typeface="Calibri"/>
                <a:cs typeface="Calibri"/>
                <a:sym typeface="Calibri"/>
              </a:rPr>
              <a:t>Oil pastel tiger pictures</a:t>
            </a:r>
            <a:endParaRPr b="0" i="0" sz="11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Calibri"/>
                <a:ea typeface="Calibri"/>
                <a:cs typeface="Calibri"/>
                <a:sym typeface="Calibri"/>
              </a:rPr>
              <a:t>Rainforest collages</a:t>
            </a:r>
            <a:endParaRPr b="0" i="0" sz="11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Calibri"/>
                <a:ea typeface="Calibri"/>
                <a:cs typeface="Calibri"/>
                <a:sym typeface="Calibri"/>
              </a:rPr>
              <a:t>Create a zoo or safari park- construction</a:t>
            </a:r>
            <a:endParaRPr b="0" i="0" sz="11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Calibri"/>
                <a:ea typeface="Calibri"/>
                <a:cs typeface="Calibri"/>
                <a:sym typeface="Calibri"/>
              </a:rPr>
              <a:t>Drawing safari maps, animal masks</a:t>
            </a:r>
            <a:endParaRPr b="0" i="0" sz="11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Calibri"/>
                <a:ea typeface="Calibri"/>
                <a:cs typeface="Calibri"/>
                <a:sym typeface="Calibri"/>
              </a:rPr>
              <a:t>Charanga Music: Our World</a:t>
            </a:r>
            <a:endParaRPr b="0" i="0" sz="11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Exploring &amp; Using Media &amp; Materials 40-60M</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Begins to build a repertoire of songs and dances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Explores the different sounds of instruments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Explores colour and how colours can be changed.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Explores what happens when they mix colours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Being Imaginative 40-60M</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Engages in imaginative</a:t>
            </a:r>
            <a:r>
              <a:rPr b="0" i="0" lang="en-GB" sz="900" u="none" cap="none" strike="noStrike">
                <a:solidFill>
                  <a:schemeClr val="dk1"/>
                </a:solidFill>
                <a:latin typeface="Calibri"/>
                <a:ea typeface="Calibri"/>
                <a:cs typeface="Calibri"/>
                <a:sym typeface="Calibri"/>
              </a:rPr>
              <a:t> </a:t>
            </a:r>
            <a:r>
              <a:rPr b="0" i="0" lang="en-GB" sz="900" u="none" cap="none" strike="noStrike">
                <a:solidFill>
                  <a:srgbClr val="7030A0"/>
                </a:solidFill>
                <a:latin typeface="Calibri"/>
                <a:ea typeface="Calibri"/>
                <a:cs typeface="Calibri"/>
                <a:sym typeface="Calibri"/>
              </a:rPr>
              <a:t>role-play based on own first-hand experiences. </a:t>
            </a:r>
            <a:endParaRPr b="0" i="0" sz="900" u="none" cap="none" strike="noStrike">
              <a:solidFill>
                <a:srgbClr val="7030A0"/>
              </a:solidFill>
              <a:latin typeface="Calibri"/>
              <a:ea typeface="Calibri"/>
              <a:cs typeface="Calibri"/>
              <a:sym typeface="Calibri"/>
            </a:endParaRPr>
          </a:p>
        </p:txBody>
      </p:sp>
      <p:sp>
        <p:nvSpPr>
          <p:cNvPr id="141" name="Google Shape;141;p4"/>
          <p:cNvSpPr txBox="1"/>
          <p:nvPr/>
        </p:nvSpPr>
        <p:spPr>
          <a:xfrm>
            <a:off x="3896725" y="1310000"/>
            <a:ext cx="3948000" cy="23679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sng" cap="none" strike="noStrike">
                <a:solidFill>
                  <a:schemeClr val="dk1"/>
                </a:solidFill>
                <a:latin typeface="Calibri"/>
                <a:ea typeface="Calibri"/>
                <a:cs typeface="Calibri"/>
                <a:sym typeface="Calibri"/>
              </a:rPr>
              <a:t>Communication and language</a:t>
            </a:r>
            <a:endParaRPr b="1" i="0" sz="8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Sharing homework research projects in familiar groups</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Sharing thoughts about their own pets and animals</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Role Play:  Vet Surgery</a:t>
            </a:r>
            <a:endParaRPr b="0" i="0" sz="9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Speaking 40- 60M</a:t>
            </a:r>
            <a:endParaRPr b="1"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Joins in with repeated refrains and anticipates key events and phrases in rhymes and stories.</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Understanding 40- 60M</a:t>
            </a:r>
            <a:endParaRPr b="0"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Beginning to understand ‘why’ and ‘how’ questions.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Responds to instructions involving a two-part sequence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Speaking 40- 60M</a:t>
            </a:r>
            <a:endParaRPr b="0"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Uses talk to connect ideas, explain what is happening and anticipate what might happen next, recall and relive past experiences. </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Uses language to imagine and recreate roles and experiences in play situations.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Introduces a storyline or narrative into their play. </a:t>
            </a:r>
            <a:endParaRPr b="0" i="0" sz="1400" u="none" cap="none" strike="noStrike">
              <a:solidFill>
                <a:srgbClr val="000000"/>
              </a:solidFill>
              <a:latin typeface="Arial"/>
              <a:ea typeface="Arial"/>
              <a:cs typeface="Arial"/>
              <a:sym typeface="Arial"/>
            </a:endParaRPr>
          </a:p>
        </p:txBody>
      </p:sp>
      <p:sp>
        <p:nvSpPr>
          <p:cNvPr id="142" name="Google Shape;142;p4"/>
          <p:cNvSpPr txBox="1"/>
          <p:nvPr/>
        </p:nvSpPr>
        <p:spPr>
          <a:xfrm>
            <a:off x="7925400" y="1297400"/>
            <a:ext cx="4142700" cy="23679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Physical Development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Come and Share– den building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PE: Wirral scheme: Dance/gymnastics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Moving and handing 40-60M</a:t>
            </a:r>
            <a:endParaRPr b="0"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Begins to use anticlockwise movement and retrace vertical lines.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Begins to form recognisable letters.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Health and Self Care 40-60M</a:t>
            </a:r>
            <a:endParaRPr b="0"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Shows some understanding that good practices with regard to exercise, eating, sleeping and hygiene can contribute to good health.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Shows understanding of the need for safety when tackling  new challenges, and considers and manages some risks.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Shows understanding of how to transport and store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equipment safely.</a:t>
            </a:r>
            <a:r>
              <a:rPr b="0" i="0" lang="en-GB" sz="800" u="none" cap="none" strike="noStrike">
                <a:solidFill>
                  <a:srgbClr val="7030A0"/>
                </a:solidFill>
                <a:latin typeface="Calibri"/>
                <a:ea typeface="Calibri"/>
                <a:cs typeface="Calibri"/>
                <a:sym typeface="Calibri"/>
              </a:rPr>
              <a:t> </a:t>
            </a:r>
            <a:endParaRPr b="0" i="0" sz="8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800"/>
              <a:buFont typeface="Arial"/>
              <a:buNone/>
            </a:pPr>
            <a:r>
              <a:rPr b="0" i="0" lang="en-GB" sz="800" u="none" cap="none" strike="noStrike">
                <a:solidFill>
                  <a:srgbClr val="7030A0"/>
                </a:solidFill>
                <a:latin typeface="Calibri"/>
                <a:ea typeface="Calibri"/>
                <a:cs typeface="Calibri"/>
                <a:sym typeface="Calibri"/>
              </a:rPr>
              <a:t>Dresses with help, e.g. puts arms into open-fronted coat or shirt when held up, pulls up own trousers, and pulls up zipper once it is fastened at the bottom.</a:t>
            </a:r>
            <a:endParaRPr b="0" i="0" sz="800" u="none" cap="none" strike="noStrike">
              <a:solidFill>
                <a:srgbClr val="7030A0"/>
              </a:solidFill>
              <a:latin typeface="Calibri"/>
              <a:ea typeface="Calibri"/>
              <a:cs typeface="Calibri"/>
              <a:sym typeface="Calibri"/>
            </a:endParaRPr>
          </a:p>
        </p:txBody>
      </p:sp>
      <p:sp>
        <p:nvSpPr>
          <p:cNvPr id="143" name="Google Shape;143;p4"/>
          <p:cNvSpPr txBox="1"/>
          <p:nvPr/>
        </p:nvSpPr>
        <p:spPr>
          <a:xfrm>
            <a:off x="62825" y="1281200"/>
            <a:ext cx="3753300" cy="23967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PSED</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chemeClr val="dk1"/>
                </a:solidFill>
                <a:latin typeface="Calibri"/>
                <a:ea typeface="Calibri"/>
                <a:cs typeface="Calibri"/>
                <a:sym typeface="Calibri"/>
              </a:rPr>
              <a:t>Heartsmart</a:t>
            </a:r>
            <a:endParaRPr b="0"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Behaviour when going to the Safari Park - change of routine, respecting animals, listening to adults and following instructions</a:t>
            </a:r>
            <a:endParaRPr b="0"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Children to attend whole school assemblies</a:t>
            </a:r>
            <a:endParaRPr b="0"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Self Confidence and Self Awareness 40-60M</a:t>
            </a:r>
            <a:endParaRPr b="1"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Enjoys responsibility of carrying out small tasks</a:t>
            </a:r>
            <a:endParaRPr b="1" i="0" sz="12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Managing Feelings and Behaviour  40-60M</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Begins to accept the needs of others and can take turns and share resources, sometimes with support from others.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Can usually tolerate delay when needs are not immediately met, and understands wishes may not always be met.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Can usually adapt behaviour to different events, social situations and changes in routine. </a:t>
            </a:r>
            <a:endParaRPr b="0" i="0" sz="900" u="none" cap="none" strike="noStrike">
              <a:solidFill>
                <a:srgbClr val="7030A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pic>
        <p:nvPicPr>
          <p:cNvPr id="148" name="Google Shape;148;g7f4051a289_0_0"/>
          <p:cNvPicPr preferRelativeResize="0"/>
          <p:nvPr/>
        </p:nvPicPr>
        <p:blipFill rotWithShape="1">
          <a:blip r:embed="rId3">
            <a:alphaModFix/>
          </a:blip>
          <a:srcRect b="0" l="0" r="0" t="0"/>
          <a:stretch/>
        </p:blipFill>
        <p:spPr>
          <a:xfrm>
            <a:off x="232333" y="0"/>
            <a:ext cx="755650" cy="1045211"/>
          </a:xfrm>
          <a:prstGeom prst="rect">
            <a:avLst/>
          </a:prstGeom>
          <a:noFill/>
          <a:ln>
            <a:noFill/>
          </a:ln>
        </p:spPr>
      </p:pic>
      <p:pic>
        <p:nvPicPr>
          <p:cNvPr id="149" name="Google Shape;149;g7f4051a289_0_0"/>
          <p:cNvPicPr preferRelativeResize="0"/>
          <p:nvPr/>
        </p:nvPicPr>
        <p:blipFill rotWithShape="1">
          <a:blip r:embed="rId4">
            <a:alphaModFix/>
          </a:blip>
          <a:srcRect b="0" l="0" r="0" t="0"/>
          <a:stretch/>
        </p:blipFill>
        <p:spPr>
          <a:xfrm>
            <a:off x="10929764" y="89535"/>
            <a:ext cx="1035686" cy="866141"/>
          </a:xfrm>
          <a:prstGeom prst="rect">
            <a:avLst/>
          </a:prstGeom>
          <a:noFill/>
          <a:ln>
            <a:noFill/>
          </a:ln>
        </p:spPr>
      </p:pic>
      <p:sp>
        <p:nvSpPr>
          <p:cNvPr id="150" name="Google Shape;150;g7f4051a289_0_0"/>
          <p:cNvSpPr/>
          <p:nvPr/>
        </p:nvSpPr>
        <p:spPr>
          <a:xfrm>
            <a:off x="3896728" y="175140"/>
            <a:ext cx="39048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B909F4"/>
                </a:solidFill>
                <a:latin typeface="Calibri"/>
                <a:ea typeface="Calibri"/>
                <a:cs typeface="Calibri"/>
                <a:sym typeface="Calibri"/>
              </a:rPr>
              <a:t>Hoylake Holy Trinity CE Primary School</a:t>
            </a:r>
            <a:r>
              <a:rPr b="0" i="0" lang="en-GB" sz="1800" u="none" cap="none" strike="noStrike">
                <a:solidFill>
                  <a:srgbClr val="B909F4"/>
                </a:solidFill>
                <a:latin typeface="Calibri"/>
                <a:ea typeface="Calibri"/>
                <a:cs typeface="Calibri"/>
                <a:sym typeface="Calibri"/>
              </a:rPr>
              <a:t> </a:t>
            </a:r>
            <a:endParaRPr b="0" i="0" sz="1800" u="none" cap="none" strike="noStrike">
              <a:solidFill>
                <a:srgbClr val="B909F4"/>
              </a:solidFill>
              <a:latin typeface="Calibri"/>
              <a:ea typeface="Calibri"/>
              <a:cs typeface="Calibri"/>
              <a:sym typeface="Calibri"/>
            </a:endParaRPr>
          </a:p>
        </p:txBody>
      </p:sp>
      <p:sp>
        <p:nvSpPr>
          <p:cNvPr id="151" name="Google Shape;151;g7f4051a289_0_0"/>
          <p:cNvSpPr txBox="1"/>
          <p:nvPr/>
        </p:nvSpPr>
        <p:spPr>
          <a:xfrm>
            <a:off x="388137" y="984037"/>
            <a:ext cx="10541700" cy="307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Calibri"/>
                <a:ea typeface="Calibri"/>
                <a:cs typeface="Calibri"/>
                <a:sym typeface="Calibri"/>
              </a:rPr>
              <a:t>Theme: Mini Beasts         	Term: Summer 1		 Year : F2	       Enrichments: MiniBeast hunt, Birkenhead park visit</a:t>
            </a:r>
            <a:endParaRPr b="1" i="0" sz="1400" u="none" cap="none" strike="noStrike">
              <a:solidFill>
                <a:schemeClr val="dk1"/>
              </a:solidFill>
              <a:latin typeface="Calibri"/>
              <a:ea typeface="Calibri"/>
              <a:cs typeface="Calibri"/>
              <a:sym typeface="Calibri"/>
            </a:endParaRPr>
          </a:p>
        </p:txBody>
      </p:sp>
      <p:sp>
        <p:nvSpPr>
          <p:cNvPr id="152" name="Google Shape;152;g7f4051a289_0_0"/>
          <p:cNvSpPr txBox="1"/>
          <p:nvPr/>
        </p:nvSpPr>
        <p:spPr>
          <a:xfrm>
            <a:off x="4334048" y="470924"/>
            <a:ext cx="27321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alibri"/>
                <a:ea typeface="Calibri"/>
                <a:cs typeface="Calibri"/>
                <a:sym typeface="Calibri"/>
              </a:rPr>
              <a:t>Long Term Curriculum Map</a:t>
            </a:r>
            <a:endParaRPr b="0" i="0" sz="1800" u="none" cap="none" strike="noStrike">
              <a:solidFill>
                <a:schemeClr val="dk1"/>
              </a:solidFill>
              <a:latin typeface="Calibri"/>
              <a:ea typeface="Calibri"/>
              <a:cs typeface="Calibri"/>
              <a:sym typeface="Calibri"/>
            </a:endParaRPr>
          </a:p>
        </p:txBody>
      </p:sp>
      <p:sp>
        <p:nvSpPr>
          <p:cNvPr id="153" name="Google Shape;153;g7f4051a289_0_0"/>
          <p:cNvSpPr txBox="1"/>
          <p:nvPr/>
        </p:nvSpPr>
        <p:spPr>
          <a:xfrm>
            <a:off x="63475" y="3886825"/>
            <a:ext cx="3148800" cy="26517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1" i="0" lang="en-GB" sz="1100" u="sng" cap="none" strike="noStrike">
                <a:solidFill>
                  <a:schemeClr val="dk1"/>
                </a:solidFill>
                <a:latin typeface="Calibri"/>
                <a:ea typeface="Calibri"/>
                <a:cs typeface="Calibri"/>
                <a:sym typeface="Calibri"/>
              </a:rPr>
              <a:t>Literacy</a:t>
            </a:r>
            <a:endParaRPr b="1" i="0" sz="11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chemeClr val="dk1"/>
                </a:solidFill>
                <a:latin typeface="Calibri"/>
                <a:ea typeface="Calibri"/>
                <a:cs typeface="Calibri"/>
                <a:sym typeface="Calibri"/>
              </a:rPr>
              <a:t>RWI: </a:t>
            </a:r>
            <a:r>
              <a:rPr b="0" i="0" lang="en-GB" sz="1100" u="none" cap="none" strike="noStrike">
                <a:solidFill>
                  <a:schemeClr val="dk1"/>
                </a:solidFill>
                <a:latin typeface="Calibri"/>
                <a:ea typeface="Calibri"/>
                <a:cs typeface="Calibri"/>
                <a:sym typeface="Calibri"/>
              </a:rPr>
              <a:t>SET 2</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chemeClr val="dk1"/>
                </a:solidFill>
                <a:latin typeface="Calibri"/>
                <a:ea typeface="Calibri"/>
                <a:cs typeface="Calibri"/>
                <a:sym typeface="Calibri"/>
              </a:rPr>
              <a:t>Books: </a:t>
            </a:r>
            <a:r>
              <a:rPr b="0" i="0" lang="en-GB" sz="1200" u="none" cap="none" strike="noStrike">
                <a:solidFill>
                  <a:schemeClr val="dk1"/>
                </a:solidFill>
                <a:latin typeface="Calibri"/>
                <a:ea typeface="Calibri"/>
                <a:cs typeface="Calibri"/>
                <a:sym typeface="Calibri"/>
              </a:rPr>
              <a:t>Arghhh Spider! Yucky Worms</a:t>
            </a:r>
            <a:endParaRPr b="0"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Suggested Writing Outcomes:</a:t>
            </a:r>
            <a:endParaRPr b="0"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Mini beast information books</a:t>
            </a:r>
            <a:endParaRPr b="0"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How to look after worms, how to make a wormery</a:t>
            </a:r>
            <a:endParaRPr b="0"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Re-telling the story of Argghh Spider! </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Reading 40-60M</a:t>
            </a:r>
            <a:endParaRPr b="1"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Begins to read words and simple sentences. </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Uses vocabulary and forms of speech that are increasingly influenced by their experiences of books.</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Writing 40-60M</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Uses some clearly identifiable letters to communicate meaning, representing some sounds correctly and in sequence</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900"/>
              <a:buFont typeface="Arial"/>
              <a:buNone/>
            </a:pPr>
            <a:r>
              <a:rPr b="0" i="0" lang="en-GB" sz="900" u="none" cap="none" strike="noStrike">
                <a:solidFill>
                  <a:srgbClr val="7030A0"/>
                </a:solidFill>
                <a:latin typeface="Calibri"/>
                <a:ea typeface="Calibri"/>
                <a:cs typeface="Calibri"/>
                <a:sym typeface="Calibri"/>
              </a:rPr>
              <a:t>Attempts to write short sentences in meaningful contexts.</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7030A0"/>
              </a:solidFill>
              <a:latin typeface="Calibri"/>
              <a:ea typeface="Calibri"/>
              <a:cs typeface="Calibri"/>
              <a:sym typeface="Calibri"/>
            </a:endParaRPr>
          </a:p>
        </p:txBody>
      </p:sp>
      <p:sp>
        <p:nvSpPr>
          <p:cNvPr id="154" name="Google Shape;154;g7f4051a289_0_0"/>
          <p:cNvSpPr txBox="1"/>
          <p:nvPr/>
        </p:nvSpPr>
        <p:spPr>
          <a:xfrm>
            <a:off x="3323800" y="3886825"/>
            <a:ext cx="3150300" cy="26517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Maths</a:t>
            </a:r>
            <a:endParaRPr b="1" i="0" sz="12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Calibri"/>
                <a:ea typeface="Calibri"/>
                <a:cs typeface="Calibri"/>
                <a:sym typeface="Calibri"/>
              </a:rPr>
              <a:t>Number and Place value - Working with numbers to 20</a:t>
            </a:r>
            <a:endParaRPr b="0" i="0" sz="1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Calibri"/>
                <a:ea typeface="Calibri"/>
                <a:cs typeface="Calibri"/>
                <a:sym typeface="Calibri"/>
              </a:rPr>
              <a:t>Count on and back - adding by counting on, taking away by counting back</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1" i="0" sz="12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rgbClr val="7030A0"/>
                </a:solidFill>
                <a:latin typeface="Calibri"/>
                <a:ea typeface="Calibri"/>
                <a:cs typeface="Calibri"/>
                <a:sym typeface="Calibri"/>
              </a:rPr>
              <a:t>Number ELG</a:t>
            </a:r>
            <a:endParaRPr b="1"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Children count reliably with numbers from one to 20, place them in order and say which number is one more or one less than a given number. Using quantities and objects, they add and subtract two single-digit numbers and count on or back to find the answer. They solve problems, including doubling, halving and sharing.</a:t>
            </a:r>
            <a:endParaRPr b="0" i="0" sz="1000" u="none" cap="none" strike="noStrike">
              <a:solidFill>
                <a:srgbClr val="7030A0"/>
              </a:solidFill>
              <a:latin typeface="Calibri"/>
              <a:ea typeface="Calibri"/>
              <a:cs typeface="Calibri"/>
              <a:sym typeface="Calibri"/>
            </a:endParaRPr>
          </a:p>
        </p:txBody>
      </p:sp>
      <p:sp>
        <p:nvSpPr>
          <p:cNvPr id="155" name="Google Shape;155;g7f4051a289_0_0"/>
          <p:cNvSpPr txBox="1"/>
          <p:nvPr/>
        </p:nvSpPr>
        <p:spPr>
          <a:xfrm>
            <a:off x="6585600" y="3886850"/>
            <a:ext cx="2923200" cy="26517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Understanding of the World</a:t>
            </a:r>
            <a:endParaRPr b="1" i="0" sz="8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Calibri"/>
                <a:ea typeface="Calibri"/>
                <a:cs typeface="Calibri"/>
                <a:sym typeface="Calibri"/>
              </a:rPr>
              <a:t>Going on a bug hunt, can you find a minibeast with 6 legs? 4 legs? 2 legs? 1 leg?</a:t>
            </a:r>
            <a:endParaRPr b="0" i="0" sz="1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Calibri"/>
                <a:ea typeface="Calibri"/>
                <a:cs typeface="Calibri"/>
                <a:sym typeface="Calibri"/>
              </a:rPr>
              <a:t>Make bug hotels for your garden</a:t>
            </a:r>
            <a:endParaRPr b="0" i="0" sz="1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Calibri"/>
                <a:ea typeface="Calibri"/>
                <a:cs typeface="Calibri"/>
                <a:sym typeface="Calibri"/>
              </a:rPr>
              <a:t>Purple Mash: Exploring mini mash and creating minibeast paintings </a:t>
            </a:r>
            <a:endParaRPr b="0" i="0" sz="1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Calibri"/>
                <a:ea typeface="Calibri"/>
                <a:cs typeface="Calibri"/>
                <a:sym typeface="Calibri"/>
              </a:rPr>
              <a:t>Taking pictures during bughunt</a:t>
            </a:r>
            <a:endParaRPr b="1"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The World ELG</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They make observations of animals and plants and explain why some things occur, and talk about changes. They make observations of animals and plants and explain why some things occur, and talk about changes.</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Technology 40-60M</a:t>
            </a:r>
            <a:endParaRPr b="0"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Knows how to operate simple equipment, Completes a simple program on a computer</a:t>
            </a:r>
            <a:r>
              <a:rPr b="0" i="0" lang="en-GB" sz="9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156" name="Google Shape;156;g7f4051a289_0_0"/>
          <p:cNvSpPr txBox="1"/>
          <p:nvPr/>
        </p:nvSpPr>
        <p:spPr>
          <a:xfrm>
            <a:off x="9557475" y="3886850"/>
            <a:ext cx="2510400" cy="26517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Expressive Arts and Design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Creating a class wormery</a:t>
            </a:r>
            <a:endParaRPr b="0"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Minibeast playdough</a:t>
            </a:r>
            <a:endParaRPr b="0"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Weaving - creating spiders webs by weaving string on paper plate.</a:t>
            </a:r>
            <a:endParaRPr b="0"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Making minibeast homes</a:t>
            </a:r>
            <a:endParaRPr b="0"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Charanga Music: Big Bear Funk</a:t>
            </a:r>
            <a:endParaRPr b="0"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Exploring &amp; Using Media &amp; Materials 40-60M</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Begins to build a repertoire of songs and dances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Explores the different sounds of instruments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Explores colour and how colours can be changed.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Explores what happens when they mix colours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Being Imaginative 40-60M</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Engages in imaginative</a:t>
            </a:r>
            <a:r>
              <a:rPr b="0" i="0" lang="en-GB" sz="900" u="none" cap="none" strike="noStrike">
                <a:solidFill>
                  <a:schemeClr val="dk1"/>
                </a:solidFill>
                <a:latin typeface="Calibri"/>
                <a:ea typeface="Calibri"/>
                <a:cs typeface="Calibri"/>
                <a:sym typeface="Calibri"/>
              </a:rPr>
              <a:t> </a:t>
            </a:r>
            <a:r>
              <a:rPr b="0" i="0" lang="en-GB" sz="900" u="none" cap="none" strike="noStrike">
                <a:solidFill>
                  <a:srgbClr val="7030A0"/>
                </a:solidFill>
                <a:latin typeface="Calibri"/>
                <a:ea typeface="Calibri"/>
                <a:cs typeface="Calibri"/>
                <a:sym typeface="Calibri"/>
              </a:rPr>
              <a:t>role-play based on own first-hand experiences. </a:t>
            </a:r>
            <a:endParaRPr b="0" i="0" sz="900" u="none" cap="none" strike="noStrike">
              <a:solidFill>
                <a:srgbClr val="7030A0"/>
              </a:solidFill>
              <a:latin typeface="Calibri"/>
              <a:ea typeface="Calibri"/>
              <a:cs typeface="Calibri"/>
              <a:sym typeface="Calibri"/>
            </a:endParaRPr>
          </a:p>
        </p:txBody>
      </p:sp>
      <p:sp>
        <p:nvSpPr>
          <p:cNvPr id="157" name="Google Shape;157;g7f4051a289_0_0"/>
          <p:cNvSpPr txBox="1"/>
          <p:nvPr/>
        </p:nvSpPr>
        <p:spPr>
          <a:xfrm>
            <a:off x="4062950" y="1310000"/>
            <a:ext cx="3781800" cy="25359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1" i="0" lang="en-GB" sz="1100" u="sng" cap="none" strike="noStrike">
                <a:solidFill>
                  <a:schemeClr val="dk1"/>
                </a:solidFill>
                <a:latin typeface="Calibri"/>
                <a:ea typeface="Calibri"/>
                <a:cs typeface="Calibri"/>
                <a:sym typeface="Calibri"/>
              </a:rPr>
              <a:t>Communication and language</a:t>
            </a:r>
            <a:endParaRPr b="1" i="0" sz="8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200"/>
              <a:buFont typeface="Arial"/>
              <a:buNone/>
            </a:pPr>
            <a:r>
              <a:rPr b="0" i="0" lang="en-GB" sz="1200" u="none" cap="none" strike="noStrike">
                <a:solidFill>
                  <a:schemeClr val="dk1"/>
                </a:solidFill>
                <a:latin typeface="Calibri"/>
                <a:ea typeface="Calibri"/>
                <a:cs typeface="Calibri"/>
                <a:sym typeface="Calibri"/>
              </a:rPr>
              <a:t>Share knowledge and opinions about different minibeasts to with the class.</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Role Play:  Garden Centre</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Children to deliver collective worship (class assembly)</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Speaking 40- 60M</a:t>
            </a:r>
            <a:endParaRPr b="1"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Joins in with repeated refrains and anticipates key events and phrases in rhymes and stories.</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Understanding 40- 60M</a:t>
            </a:r>
            <a:endParaRPr b="0"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Beginning to understand ‘why’ and ‘how’ questions.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Speaking 40- 60M</a:t>
            </a:r>
            <a:endParaRPr b="0"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Uses talk to connect ideas, explain what is happening and anticipate what might happen next, recall and relive past experiences. </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Uses language to imagine and recreate roles and experiences in play situations.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Introduces a storyline or narrative into their play. </a:t>
            </a:r>
            <a:endParaRPr b="0" i="0" sz="1400" u="none" cap="none" strike="noStrike">
              <a:solidFill>
                <a:srgbClr val="000000"/>
              </a:solidFill>
              <a:latin typeface="Arial"/>
              <a:ea typeface="Arial"/>
              <a:cs typeface="Arial"/>
              <a:sym typeface="Arial"/>
            </a:endParaRPr>
          </a:p>
        </p:txBody>
      </p:sp>
      <p:sp>
        <p:nvSpPr>
          <p:cNvPr id="158" name="Google Shape;158;g7f4051a289_0_0"/>
          <p:cNvSpPr txBox="1"/>
          <p:nvPr/>
        </p:nvSpPr>
        <p:spPr>
          <a:xfrm>
            <a:off x="7925400" y="1297400"/>
            <a:ext cx="4142700" cy="25359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Physical Development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Calibri"/>
                <a:ea typeface="Calibri"/>
                <a:cs typeface="Calibri"/>
                <a:sym typeface="Calibri"/>
              </a:rPr>
              <a:t>Move live different minibeasts: wiggle like worms, flap like butterflies, buzz around like a bee.</a:t>
            </a:r>
            <a:endParaRPr b="0" i="0" sz="11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Calibri"/>
                <a:ea typeface="Calibri"/>
                <a:cs typeface="Calibri"/>
                <a:sym typeface="Calibri"/>
              </a:rPr>
              <a:t>Safety, which minibeasts might not be safe to handle? What do we need to do once we have touched them? Or played in the mud?</a:t>
            </a:r>
            <a:endParaRPr b="0" i="0" sz="11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Calibri"/>
                <a:ea typeface="Calibri"/>
                <a:cs typeface="Calibri"/>
                <a:sym typeface="Calibri"/>
              </a:rPr>
              <a:t>Sensory nature tray - minibeast habitat</a:t>
            </a:r>
            <a:endParaRPr b="0" i="0" sz="11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Calibri"/>
                <a:ea typeface="Calibri"/>
                <a:cs typeface="Calibri"/>
                <a:sym typeface="Calibri"/>
              </a:rPr>
              <a:t>Make ‘snail trails’ outside using water and thin paint brushes</a:t>
            </a:r>
            <a:endParaRPr b="0" i="0" sz="11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PE: Wirral scheme: Fundamental Skills</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1" i="0" lang="en-GB" sz="1000" u="sng" cap="none" strike="noStrike">
                <a:solidFill>
                  <a:srgbClr val="7030A0"/>
                </a:solidFill>
                <a:latin typeface="Calibri"/>
                <a:ea typeface="Calibri"/>
                <a:cs typeface="Calibri"/>
                <a:sym typeface="Calibri"/>
              </a:rPr>
              <a:t>Health and Self Care 40-60M</a:t>
            </a:r>
            <a:endParaRPr b="0" i="0" sz="10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Shows some understanding that good practices with regard to exercise, eating, sleeping and hygiene can contribute to good health. </a:t>
            </a:r>
            <a:endParaRPr b="0" i="0" sz="1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Shows understanding of the need for safety when tackling  new challenges, and considers and manages some risks. </a:t>
            </a:r>
            <a:endParaRPr b="0" i="0" sz="1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rgbClr val="7030A0"/>
              </a:solidFill>
              <a:latin typeface="Calibri"/>
              <a:ea typeface="Calibri"/>
              <a:cs typeface="Calibri"/>
              <a:sym typeface="Calibri"/>
            </a:endParaRPr>
          </a:p>
        </p:txBody>
      </p:sp>
      <p:sp>
        <p:nvSpPr>
          <p:cNvPr id="159" name="Google Shape;159;g7f4051a289_0_0"/>
          <p:cNvSpPr txBox="1"/>
          <p:nvPr/>
        </p:nvSpPr>
        <p:spPr>
          <a:xfrm>
            <a:off x="62825" y="1281200"/>
            <a:ext cx="3919500" cy="25647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PSED</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Calibri"/>
                <a:ea typeface="Calibri"/>
                <a:cs typeface="Calibri"/>
                <a:sym typeface="Calibri"/>
              </a:rPr>
              <a:t>Heartsmart</a:t>
            </a:r>
            <a:endParaRPr b="1" i="0" sz="1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Provide plenty of opportunities for pupils to work in different groups and turn take</a:t>
            </a:r>
            <a:endParaRPr b="0" i="0" sz="1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Treating all creatures with respect and care, how can we look after minibeasts? Why should we look after them?</a:t>
            </a:r>
            <a:endParaRPr b="0" i="0" sz="1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Did the family treat in the story the spider with care?  Do you think worms are yucky? Is it a kind thing to say?</a:t>
            </a:r>
            <a:endParaRPr b="0" i="0" sz="1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Children to deliver whole school collective worship assembly</a:t>
            </a:r>
            <a:endParaRPr b="0" i="0" sz="1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Self Confidence and Self Awareness ELG</a:t>
            </a:r>
            <a:endParaRPr b="1"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 They are confident to speak in a familiar group, will talk about their ideas</a:t>
            </a:r>
            <a:endParaRPr b="0" i="0" sz="10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Making Relationships ELG</a:t>
            </a:r>
            <a:endParaRPr b="1"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Children play co-operatively, taking turns with others. They take account of one another’s ideas about how to organise their activity. They show sensitivity to others’ needs and feelings, and form positive relationships with adults and other children.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rgbClr val="7030A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pic>
        <p:nvPicPr>
          <p:cNvPr id="164" name="Google Shape;164;g7f4051a289_0_15"/>
          <p:cNvPicPr preferRelativeResize="0"/>
          <p:nvPr/>
        </p:nvPicPr>
        <p:blipFill rotWithShape="1">
          <a:blip r:embed="rId3">
            <a:alphaModFix/>
          </a:blip>
          <a:srcRect b="0" l="0" r="0" t="0"/>
          <a:stretch/>
        </p:blipFill>
        <p:spPr>
          <a:xfrm>
            <a:off x="232333" y="0"/>
            <a:ext cx="755650" cy="1045211"/>
          </a:xfrm>
          <a:prstGeom prst="rect">
            <a:avLst/>
          </a:prstGeom>
          <a:noFill/>
          <a:ln>
            <a:noFill/>
          </a:ln>
        </p:spPr>
      </p:pic>
      <p:pic>
        <p:nvPicPr>
          <p:cNvPr id="165" name="Google Shape;165;g7f4051a289_0_15"/>
          <p:cNvPicPr preferRelativeResize="0"/>
          <p:nvPr/>
        </p:nvPicPr>
        <p:blipFill rotWithShape="1">
          <a:blip r:embed="rId4">
            <a:alphaModFix/>
          </a:blip>
          <a:srcRect b="0" l="0" r="0" t="0"/>
          <a:stretch/>
        </p:blipFill>
        <p:spPr>
          <a:xfrm>
            <a:off x="10929764" y="89535"/>
            <a:ext cx="1035686" cy="866141"/>
          </a:xfrm>
          <a:prstGeom prst="rect">
            <a:avLst/>
          </a:prstGeom>
          <a:noFill/>
          <a:ln>
            <a:noFill/>
          </a:ln>
        </p:spPr>
      </p:pic>
      <p:sp>
        <p:nvSpPr>
          <p:cNvPr id="166" name="Google Shape;166;g7f4051a289_0_15"/>
          <p:cNvSpPr/>
          <p:nvPr/>
        </p:nvSpPr>
        <p:spPr>
          <a:xfrm>
            <a:off x="3896728" y="175140"/>
            <a:ext cx="39048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B909F4"/>
                </a:solidFill>
                <a:latin typeface="Calibri"/>
                <a:ea typeface="Calibri"/>
                <a:cs typeface="Calibri"/>
                <a:sym typeface="Calibri"/>
              </a:rPr>
              <a:t>Hoylake Holy Trinity CE Primary School</a:t>
            </a:r>
            <a:r>
              <a:rPr b="0" i="0" lang="en-GB" sz="1800" u="none" cap="none" strike="noStrike">
                <a:solidFill>
                  <a:srgbClr val="B909F4"/>
                </a:solidFill>
                <a:latin typeface="Calibri"/>
                <a:ea typeface="Calibri"/>
                <a:cs typeface="Calibri"/>
                <a:sym typeface="Calibri"/>
              </a:rPr>
              <a:t> </a:t>
            </a:r>
            <a:endParaRPr b="0" i="0" sz="1800" u="none" cap="none" strike="noStrike">
              <a:solidFill>
                <a:srgbClr val="B909F4"/>
              </a:solidFill>
              <a:latin typeface="Calibri"/>
              <a:ea typeface="Calibri"/>
              <a:cs typeface="Calibri"/>
              <a:sym typeface="Calibri"/>
            </a:endParaRPr>
          </a:p>
        </p:txBody>
      </p:sp>
      <p:sp>
        <p:nvSpPr>
          <p:cNvPr id="167" name="Google Shape;167;g7f4051a289_0_15"/>
          <p:cNvSpPr txBox="1"/>
          <p:nvPr/>
        </p:nvSpPr>
        <p:spPr>
          <a:xfrm>
            <a:off x="63475" y="984025"/>
            <a:ext cx="12004500" cy="307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Calibri"/>
                <a:ea typeface="Calibri"/>
                <a:cs typeface="Calibri"/>
                <a:sym typeface="Calibri"/>
              </a:rPr>
              <a:t>Theme: Traditional Tales and Our World          Term: Summer 2		 Year : F2	       Enrichment: Litter pick in local area.  Visit to Hoylake Beach. </a:t>
            </a:r>
            <a:endParaRPr b="1" i="0" sz="1400" u="none" cap="none" strike="noStrike">
              <a:solidFill>
                <a:schemeClr val="dk1"/>
              </a:solidFill>
              <a:latin typeface="Calibri"/>
              <a:ea typeface="Calibri"/>
              <a:cs typeface="Calibri"/>
              <a:sym typeface="Calibri"/>
            </a:endParaRPr>
          </a:p>
        </p:txBody>
      </p:sp>
      <p:sp>
        <p:nvSpPr>
          <p:cNvPr id="168" name="Google Shape;168;g7f4051a289_0_15"/>
          <p:cNvSpPr txBox="1"/>
          <p:nvPr/>
        </p:nvSpPr>
        <p:spPr>
          <a:xfrm>
            <a:off x="4334048" y="470924"/>
            <a:ext cx="27321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alibri"/>
                <a:ea typeface="Calibri"/>
                <a:cs typeface="Calibri"/>
                <a:sym typeface="Calibri"/>
              </a:rPr>
              <a:t>Long Term Curriculum Map</a:t>
            </a:r>
            <a:endParaRPr b="0" i="0" sz="1800" u="none" cap="none" strike="noStrike">
              <a:solidFill>
                <a:schemeClr val="dk1"/>
              </a:solidFill>
              <a:latin typeface="Calibri"/>
              <a:ea typeface="Calibri"/>
              <a:cs typeface="Calibri"/>
              <a:sym typeface="Calibri"/>
            </a:endParaRPr>
          </a:p>
        </p:txBody>
      </p:sp>
      <p:sp>
        <p:nvSpPr>
          <p:cNvPr id="169" name="Google Shape;169;g7f4051a289_0_15"/>
          <p:cNvSpPr txBox="1"/>
          <p:nvPr/>
        </p:nvSpPr>
        <p:spPr>
          <a:xfrm>
            <a:off x="63475" y="3754750"/>
            <a:ext cx="3148800" cy="29913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1" i="0" lang="en-GB" sz="1100" u="sng" cap="none" strike="noStrike">
                <a:solidFill>
                  <a:schemeClr val="dk1"/>
                </a:solidFill>
                <a:latin typeface="Calibri"/>
                <a:ea typeface="Calibri"/>
                <a:cs typeface="Calibri"/>
                <a:sym typeface="Calibri"/>
              </a:rPr>
              <a:t>Literacy</a:t>
            </a:r>
            <a:endParaRPr b="1" i="0" sz="11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chemeClr val="dk1"/>
                </a:solidFill>
                <a:latin typeface="Calibri"/>
                <a:ea typeface="Calibri"/>
                <a:cs typeface="Calibri"/>
                <a:sym typeface="Calibri"/>
              </a:rPr>
              <a:t>RWI: </a:t>
            </a:r>
            <a:r>
              <a:rPr b="0" i="0" lang="en-GB" sz="1100" u="none" cap="none" strike="noStrike">
                <a:solidFill>
                  <a:schemeClr val="dk1"/>
                </a:solidFill>
                <a:latin typeface="Calibri"/>
                <a:ea typeface="Calibri"/>
                <a:cs typeface="Calibri"/>
                <a:sym typeface="Calibri"/>
              </a:rPr>
              <a:t>SET 2/3</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chemeClr val="dk1"/>
                </a:solidFill>
                <a:latin typeface="Calibri"/>
                <a:ea typeface="Calibri"/>
                <a:cs typeface="Calibri"/>
                <a:sym typeface="Calibri"/>
              </a:rPr>
              <a:t>Books: </a:t>
            </a:r>
            <a:r>
              <a:rPr b="0" i="0" lang="en-GB" sz="1100" u="none" cap="none" strike="noStrike">
                <a:solidFill>
                  <a:schemeClr val="dk1"/>
                </a:solidFill>
                <a:latin typeface="Calibri"/>
                <a:ea typeface="Calibri"/>
                <a:cs typeface="Calibri"/>
                <a:sym typeface="Calibri"/>
              </a:rPr>
              <a:t>Traditional Tales, The Three Little Pigs, Little Red Riding hood. Non </a:t>
            </a:r>
            <a:r>
              <a:rPr b="1" i="0" lang="en-GB" sz="1100" u="none" cap="none" strike="noStrike">
                <a:solidFill>
                  <a:schemeClr val="dk1"/>
                </a:solidFill>
                <a:latin typeface="Calibri"/>
                <a:ea typeface="Calibri"/>
                <a:cs typeface="Calibri"/>
                <a:sym typeface="Calibri"/>
              </a:rPr>
              <a:t>-</a:t>
            </a:r>
            <a:r>
              <a:rPr b="0" i="0" lang="en-GB" sz="1100" u="none" cap="none" strike="noStrike">
                <a:solidFill>
                  <a:schemeClr val="dk1"/>
                </a:solidFill>
                <a:latin typeface="Calibri"/>
                <a:ea typeface="Calibri"/>
                <a:cs typeface="Calibri"/>
                <a:sym typeface="Calibri"/>
              </a:rPr>
              <a:t> fiction information books about plastic and waste</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chemeClr val="dk1"/>
                </a:solidFill>
                <a:latin typeface="Calibri"/>
                <a:ea typeface="Calibri"/>
                <a:cs typeface="Calibri"/>
                <a:sym typeface="Calibri"/>
              </a:rPr>
              <a:t>Writing Outcomes suggestions: </a:t>
            </a:r>
            <a:r>
              <a:rPr b="0" i="0" lang="en-GB" sz="1100" u="none" cap="none" strike="noStrike">
                <a:solidFill>
                  <a:schemeClr val="dk1"/>
                </a:solidFill>
                <a:latin typeface="Calibri"/>
                <a:ea typeface="Calibri"/>
                <a:cs typeface="Calibri"/>
                <a:sym typeface="Calibri"/>
              </a:rPr>
              <a:t>Story writing, Information posters, letters</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Writing ELG</a:t>
            </a:r>
            <a:endParaRPr b="1"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Children use their phonic knowledge to write words in ways which match their spoken sounds. They also write some irregular common words. They write simple sentences which can be read by themselves and others. Some words are spelt correctly and others are phonetically plausible. </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Reading ELG</a:t>
            </a:r>
            <a:endParaRPr b="1"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900"/>
              <a:buFont typeface="Arial"/>
              <a:buNone/>
            </a:pPr>
            <a:r>
              <a:rPr b="0" i="0" lang="en-GB" sz="900" u="none" cap="none" strike="noStrike">
                <a:solidFill>
                  <a:srgbClr val="7030A0"/>
                </a:solidFill>
                <a:latin typeface="Calibri"/>
                <a:ea typeface="Calibri"/>
                <a:cs typeface="Calibri"/>
                <a:sym typeface="Calibri"/>
              </a:rPr>
              <a:t>Children read and understand simple sentences. They use phonic knowledge to decode regular words and read them aloud accurately. They also read some common irregular words. They demonstrate understanding when talking with others about what they have read.</a:t>
            </a:r>
            <a:endParaRPr b="0" i="0" sz="900" u="none" cap="none" strike="noStrike">
              <a:solidFill>
                <a:srgbClr val="7030A0"/>
              </a:solidFill>
              <a:latin typeface="Calibri"/>
              <a:ea typeface="Calibri"/>
              <a:cs typeface="Calibri"/>
              <a:sym typeface="Calibri"/>
            </a:endParaRPr>
          </a:p>
        </p:txBody>
      </p:sp>
      <p:sp>
        <p:nvSpPr>
          <p:cNvPr id="170" name="Google Shape;170;g7f4051a289_0_15"/>
          <p:cNvSpPr txBox="1"/>
          <p:nvPr/>
        </p:nvSpPr>
        <p:spPr>
          <a:xfrm>
            <a:off x="3305225" y="3754850"/>
            <a:ext cx="3150300" cy="29913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Maths</a:t>
            </a:r>
            <a:endParaRPr b="1" i="0" sz="12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Measurement- height, length, capacity</a:t>
            </a:r>
            <a:endParaRPr b="0"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Numerical patterns: doubling, halving and sharing, odds and evens</a:t>
            </a:r>
            <a:endParaRPr b="0"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000"/>
              <a:buFont typeface="Arial"/>
              <a:buNone/>
            </a:pPr>
            <a:r>
              <a:rPr b="1" i="0" lang="en-GB" sz="1000" u="sng" cap="none" strike="noStrike">
                <a:solidFill>
                  <a:srgbClr val="7030A0"/>
                </a:solidFill>
                <a:latin typeface="Calibri"/>
                <a:ea typeface="Calibri"/>
                <a:cs typeface="Calibri"/>
                <a:sym typeface="Calibri"/>
              </a:rPr>
              <a:t>Number ELG</a:t>
            </a:r>
            <a:endParaRPr b="1" i="0" sz="10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rgbClr val="7030A0"/>
                </a:solidFill>
                <a:latin typeface="Calibri"/>
                <a:ea typeface="Calibri"/>
                <a:cs typeface="Calibri"/>
                <a:sym typeface="Calibri"/>
              </a:rPr>
              <a:t>Children count reliably with numbers from one to 20, place them in order and say which number is one more or one less than a given number. Using quantities and objects, they add and subtract two single-digit numbers and count on or back to find the answer. They solve problems, including doubling, halving and sharing.</a:t>
            </a:r>
            <a:endParaRPr b="0" i="0" sz="10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1" i="0" lang="en-GB" sz="1000" u="sng" cap="none" strike="noStrike">
                <a:solidFill>
                  <a:srgbClr val="7030A0"/>
                </a:solidFill>
                <a:latin typeface="Calibri"/>
                <a:ea typeface="Calibri"/>
                <a:cs typeface="Calibri"/>
                <a:sym typeface="Calibri"/>
              </a:rPr>
              <a:t>Shape, Space and Measures ELG</a:t>
            </a:r>
            <a:endParaRPr b="1" i="0" sz="10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000"/>
              <a:buFont typeface="Arial"/>
              <a:buNone/>
            </a:pPr>
            <a:r>
              <a:rPr b="0" i="0" lang="en-GB" sz="1000" u="none" cap="none" strike="noStrike">
                <a:solidFill>
                  <a:srgbClr val="7030A0"/>
                </a:solidFill>
                <a:latin typeface="Calibri"/>
                <a:ea typeface="Calibri"/>
                <a:cs typeface="Calibri"/>
                <a:sym typeface="Calibri"/>
              </a:rPr>
              <a:t> Children use everyday language to talk about size, weight, capacity, position, distance, time and money to compare quantities and objects and to solve problems. They recognise, create and describe patterns. They explore characteristics of everyday objects and shapes and use mathematical language to describe them.</a:t>
            </a:r>
            <a:endParaRPr b="0" i="0" sz="10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t/>
            </a:r>
            <a:endParaRPr b="1" i="0" sz="12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t/>
            </a:r>
            <a:endParaRPr b="1" i="0" sz="900" u="sng" cap="none" strike="noStrike">
              <a:solidFill>
                <a:srgbClr val="7030A0"/>
              </a:solidFill>
              <a:latin typeface="Calibri"/>
              <a:ea typeface="Calibri"/>
              <a:cs typeface="Calibri"/>
              <a:sym typeface="Calibri"/>
            </a:endParaRPr>
          </a:p>
        </p:txBody>
      </p:sp>
      <p:sp>
        <p:nvSpPr>
          <p:cNvPr id="171" name="Google Shape;171;g7f4051a289_0_15"/>
          <p:cNvSpPr txBox="1"/>
          <p:nvPr/>
        </p:nvSpPr>
        <p:spPr>
          <a:xfrm>
            <a:off x="6548500" y="3754850"/>
            <a:ext cx="2982900" cy="29913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Understanding of the World</a:t>
            </a:r>
            <a:endParaRPr b="1" i="0" sz="12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chemeClr val="dk1"/>
                </a:solidFill>
                <a:latin typeface="Calibri"/>
                <a:ea typeface="Calibri"/>
                <a:cs typeface="Calibri"/>
                <a:sym typeface="Calibri"/>
              </a:rPr>
              <a:t>Sorting out different materials, what is plastic, what is not plastic? What materials are good to make a house?</a:t>
            </a:r>
            <a:endParaRPr b="0" i="0" sz="9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chemeClr val="dk1"/>
                </a:solidFill>
                <a:latin typeface="Calibri"/>
                <a:ea typeface="Calibri"/>
                <a:cs typeface="Calibri"/>
                <a:sym typeface="Calibri"/>
              </a:rPr>
              <a:t>Which materials float and sink? Which are strong? </a:t>
            </a:r>
            <a:endParaRPr b="0" i="0" sz="9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chemeClr val="dk1"/>
                </a:solidFill>
                <a:latin typeface="Calibri"/>
                <a:ea typeface="Calibri"/>
                <a:cs typeface="Calibri"/>
                <a:sym typeface="Calibri"/>
              </a:rPr>
              <a:t>Coast to Country project - look at the impact of litter and rubbish in our sea</a:t>
            </a:r>
            <a:endParaRPr b="0" i="0" sz="9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chemeClr val="dk1"/>
                </a:solidFill>
                <a:latin typeface="Calibri"/>
                <a:ea typeface="Calibri"/>
                <a:cs typeface="Calibri"/>
                <a:sym typeface="Calibri"/>
              </a:rPr>
              <a:t>Purple Mash: Exploring the games on mini mash, refining mouse and keyboard skills</a:t>
            </a:r>
            <a:endParaRPr b="1" i="0" sz="9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chemeClr val="dk1"/>
                </a:solidFill>
                <a:latin typeface="Calibri"/>
                <a:ea typeface="Calibri"/>
                <a:cs typeface="Calibri"/>
                <a:sym typeface="Calibri"/>
              </a:rPr>
              <a:t>Use ipads to take pictures of litter</a:t>
            </a:r>
            <a:r>
              <a:rPr b="0" i="0" lang="en-GB" sz="1200" u="none" cap="none" strike="noStrike">
                <a:solidFill>
                  <a:srgbClr val="7030A0"/>
                </a:solidFill>
                <a:latin typeface="Calibri"/>
                <a:ea typeface="Calibri"/>
                <a:cs typeface="Calibri"/>
                <a:sym typeface="Calibri"/>
              </a:rPr>
              <a:t> </a:t>
            </a:r>
            <a:endParaRPr b="0" i="0" sz="12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The World ELG+</a:t>
            </a:r>
            <a:endParaRPr b="1"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Children know that the environment and living things are influenced by human activity. They can describe some actions which people in their own community do that help to maintain the area they live in. They know the properties of some materials and can suggest some of the purposes they are used for. They are familiar with basic scientific concepts such as floating, sinking, experimentation.</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Technology ELG</a:t>
            </a:r>
            <a:endParaRPr b="0" i="0" sz="12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Children recognise that a range of technology is used in places such as homes and schools. They select and use technology for particular purposes.</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t/>
            </a:r>
            <a:endParaRPr b="1" i="0" sz="900" u="sng" cap="none" strike="noStrike">
              <a:solidFill>
                <a:srgbClr val="7030A0"/>
              </a:solidFill>
              <a:latin typeface="Calibri"/>
              <a:ea typeface="Calibri"/>
              <a:cs typeface="Calibri"/>
              <a:sym typeface="Calibri"/>
            </a:endParaRPr>
          </a:p>
        </p:txBody>
      </p:sp>
      <p:sp>
        <p:nvSpPr>
          <p:cNvPr id="172" name="Google Shape;172;g7f4051a289_0_15"/>
          <p:cNvSpPr txBox="1"/>
          <p:nvPr/>
        </p:nvSpPr>
        <p:spPr>
          <a:xfrm>
            <a:off x="9624375" y="3754850"/>
            <a:ext cx="2478900" cy="29913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Expressive Arts and Design</a:t>
            </a:r>
            <a:endParaRPr b="1" i="0" sz="12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Charanga Music: Reflect, Rewind and replay</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Role play - traditional tales</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Creating ‘plastic’ ocean collages</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Making up songs, raps, poems about not dropping litter</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Exploring &amp; Using Media &amp; Materials ELG</a:t>
            </a:r>
            <a:r>
              <a:rPr b="0" i="0" lang="en-GB" sz="1100" u="none" cap="none" strike="noStrike">
                <a:solidFill>
                  <a:schemeClr val="dk1"/>
                </a:solidFill>
                <a:latin typeface="Calibri"/>
                <a:ea typeface="Calibri"/>
                <a:cs typeface="Calibri"/>
                <a:sym typeface="Calibri"/>
              </a:rPr>
              <a:t> </a:t>
            </a:r>
            <a:r>
              <a:rPr b="0" i="0" lang="en-GB" sz="900" u="none" cap="none" strike="noStrike">
                <a:solidFill>
                  <a:srgbClr val="7030A0"/>
                </a:solidFill>
                <a:latin typeface="Calibri"/>
                <a:ea typeface="Calibri"/>
                <a:cs typeface="Calibri"/>
                <a:sym typeface="Calibri"/>
              </a:rPr>
              <a:t>Children sing songs, make music and dance, and experiment with ways of changing them. They safely use and explore a variety of materials, tools and techniques, experimenting with colour, design, texture, form and function</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Being Imaginative ELG</a:t>
            </a:r>
            <a:endParaRPr b="1"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Children use what they have learnt about media and materials in original ways, thinking about uses and purposes. They represent their own ideas, thoughts and feelings through design and technology, art, music, dance, role play and stories.</a:t>
            </a:r>
            <a:endParaRPr b="0" i="0" sz="900" u="none" cap="none" strike="noStrike">
              <a:solidFill>
                <a:srgbClr val="7030A0"/>
              </a:solidFill>
              <a:latin typeface="Calibri"/>
              <a:ea typeface="Calibri"/>
              <a:cs typeface="Calibri"/>
              <a:sym typeface="Calibri"/>
            </a:endParaRPr>
          </a:p>
        </p:txBody>
      </p:sp>
      <p:sp>
        <p:nvSpPr>
          <p:cNvPr id="173" name="Google Shape;173;g7f4051a289_0_15"/>
          <p:cNvSpPr txBox="1"/>
          <p:nvPr/>
        </p:nvSpPr>
        <p:spPr>
          <a:xfrm>
            <a:off x="4280125" y="1310000"/>
            <a:ext cx="3564600" cy="23958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1" i="0" lang="en-GB" sz="1100" u="sng" cap="none" strike="noStrike">
                <a:solidFill>
                  <a:schemeClr val="dk1"/>
                </a:solidFill>
                <a:latin typeface="Calibri"/>
                <a:ea typeface="Calibri"/>
                <a:cs typeface="Calibri"/>
                <a:sym typeface="Calibri"/>
              </a:rPr>
              <a:t>Communication and language</a:t>
            </a:r>
            <a:endParaRPr b="1" i="0" sz="11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dk1"/>
                </a:solidFill>
                <a:latin typeface="Calibri"/>
                <a:ea typeface="Calibri"/>
                <a:cs typeface="Calibri"/>
                <a:sym typeface="Calibri"/>
              </a:rPr>
              <a:t>S</a:t>
            </a:r>
            <a:r>
              <a:rPr b="0" i="0" lang="en-GB" sz="1000" u="none" cap="none" strike="noStrike">
                <a:solidFill>
                  <a:schemeClr val="dk1"/>
                </a:solidFill>
                <a:latin typeface="Calibri"/>
                <a:ea typeface="Calibri"/>
                <a:cs typeface="Calibri"/>
                <a:sym typeface="Calibri"/>
              </a:rPr>
              <a:t>torytelling - including lanuage such as ‘once upon a time’, ‘one day’ etc.</a:t>
            </a:r>
            <a:endParaRPr b="0" i="0" sz="1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000000"/>
                </a:solidFill>
                <a:latin typeface="Calibri"/>
                <a:ea typeface="Calibri"/>
                <a:cs typeface="Calibri"/>
                <a:sym typeface="Calibri"/>
              </a:rPr>
              <a:t>Making videos, communicating to head teacher, governors, parents about plastic and our planet</a:t>
            </a:r>
            <a:endParaRPr b="0" i="0" sz="9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000000"/>
                </a:solidFill>
                <a:latin typeface="Calibri"/>
                <a:ea typeface="Calibri"/>
                <a:cs typeface="Calibri"/>
                <a:sym typeface="Calibri"/>
              </a:rPr>
              <a:t>Responding to stories and non-fiction books, thinking about why plastic and litter is such a problem and how they can help to solve it.</a:t>
            </a:r>
            <a:endParaRPr b="0" i="0" sz="9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Understanding ELG</a:t>
            </a:r>
            <a:endParaRPr b="1"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Children follow instructions involving several ideas or actions. They answer ‘how’ and ‘why’ questions about their experiences and in response to stories or events. </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Speaking ELG</a:t>
            </a:r>
            <a:endParaRPr b="1"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 Children express themselves effectively, showing awareness of listeners’ needs. They use past, present and future forms accurately when talking about events that have happened or are to happen in the future. They develop their own narratives and explanations by connecting ideas or events.</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174" name="Google Shape;174;g7f4051a289_0_15"/>
          <p:cNvSpPr txBox="1"/>
          <p:nvPr/>
        </p:nvSpPr>
        <p:spPr>
          <a:xfrm>
            <a:off x="7874775" y="1297400"/>
            <a:ext cx="4193400" cy="23958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Physical Development </a:t>
            </a:r>
            <a:endParaRPr b="1" i="0" sz="12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Making houses for the Three Little Pigs</a:t>
            </a:r>
            <a:endParaRPr b="0"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Water trays with sea creatures, pebbles, shells, pots and  funnels for transferring and pouring</a:t>
            </a:r>
            <a:endParaRPr b="0" i="0" sz="1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Pre-cursive letter formation evident through adult and child initiated writing. </a:t>
            </a:r>
            <a:endParaRPr b="0" i="0" sz="1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PE: Sports Day games, changing independently,  Wirral nurse visit- keeping healthy</a:t>
            </a:r>
            <a:endParaRPr b="0" i="0" sz="1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Moving and Handling ELG</a:t>
            </a:r>
            <a:r>
              <a:rPr b="0" i="0" lang="en-GB"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Children show good control and co-ordination in large and small movements. They move confidently in a range of ways, safely negotiating space. They handle equipment and tools effectively, including pencils for writing</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1" i="0" lang="en-GB" sz="900" u="sng" cap="none" strike="noStrike">
                <a:solidFill>
                  <a:srgbClr val="7030A0"/>
                </a:solidFill>
                <a:latin typeface="Calibri"/>
                <a:ea typeface="Calibri"/>
                <a:cs typeface="Calibri"/>
                <a:sym typeface="Calibri"/>
              </a:rPr>
              <a:t>Health and Self- Care ELG</a:t>
            </a:r>
            <a:endParaRPr b="1"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Children know the importance for good health of physical exercise, and a healthy diet, and talk about ways to keep healthy and safe. They manage their own basic hygiene and personal needs successfully, including dressing and going to the toilet independently.</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7030A0"/>
              </a:solidFill>
              <a:latin typeface="Calibri"/>
              <a:ea typeface="Calibri"/>
              <a:cs typeface="Calibri"/>
              <a:sym typeface="Calibri"/>
            </a:endParaRPr>
          </a:p>
        </p:txBody>
      </p:sp>
      <p:sp>
        <p:nvSpPr>
          <p:cNvPr id="175" name="Google Shape;175;g7f4051a289_0_15"/>
          <p:cNvSpPr txBox="1"/>
          <p:nvPr/>
        </p:nvSpPr>
        <p:spPr>
          <a:xfrm>
            <a:off x="62825" y="1281200"/>
            <a:ext cx="4142700" cy="24246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sng" cap="none" strike="noStrike">
                <a:solidFill>
                  <a:schemeClr val="dk1"/>
                </a:solidFill>
                <a:latin typeface="Calibri"/>
                <a:ea typeface="Calibri"/>
                <a:cs typeface="Calibri"/>
                <a:sym typeface="Calibri"/>
              </a:rPr>
              <a:t>PSED</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1" i="0" lang="en-GB" sz="900" u="none" cap="none" strike="noStrike">
                <a:solidFill>
                  <a:schemeClr val="dk1"/>
                </a:solidFill>
                <a:latin typeface="Calibri"/>
                <a:ea typeface="Calibri"/>
                <a:cs typeface="Calibri"/>
                <a:sym typeface="Calibri"/>
              </a:rPr>
              <a:t>Heartsmart</a:t>
            </a:r>
            <a:endParaRPr b="1" i="0" sz="9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chemeClr val="dk1"/>
                </a:solidFill>
                <a:latin typeface="Calibri"/>
                <a:ea typeface="Calibri"/>
                <a:cs typeface="Calibri"/>
                <a:sym typeface="Calibri"/>
              </a:rPr>
              <a:t>Caring for our planet and the animals in it</a:t>
            </a:r>
            <a:endParaRPr b="0" i="0" sz="9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chemeClr val="dk1"/>
                </a:solidFill>
                <a:latin typeface="Calibri"/>
                <a:ea typeface="Calibri"/>
                <a:cs typeface="Calibri"/>
                <a:sym typeface="Calibri"/>
              </a:rPr>
              <a:t>Transition to year 1 - carefully prepare children for changes to come, meeting new teacher, spending time in new classes, they will share with their new teacher what they enjoy doing, what their interests are through an ‘all about me’ booklet.</a:t>
            </a:r>
            <a:endParaRPr b="0" i="0" sz="9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200"/>
              <a:buFont typeface="Arial"/>
              <a:buNone/>
            </a:pPr>
            <a:r>
              <a:rPr b="1" i="0" lang="en-GB" sz="1200" u="none" cap="none" strike="noStrike">
                <a:solidFill>
                  <a:schemeClr val="dk1"/>
                </a:solidFill>
                <a:latin typeface="Calibri"/>
                <a:ea typeface="Calibri"/>
                <a:cs typeface="Calibri"/>
                <a:sym typeface="Calibri"/>
              </a:rPr>
              <a:t> </a:t>
            </a:r>
            <a:r>
              <a:rPr b="1" i="0" lang="en-GB" sz="900" u="sng" cap="none" strike="noStrike">
                <a:solidFill>
                  <a:srgbClr val="7030A0"/>
                </a:solidFill>
                <a:latin typeface="Calibri"/>
                <a:ea typeface="Calibri"/>
                <a:cs typeface="Calibri"/>
                <a:sym typeface="Calibri"/>
              </a:rPr>
              <a:t>Self Confidence and Self Awareness ELG</a:t>
            </a:r>
            <a:endParaRPr b="0"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Children are confident to try new activities, and say why they like some activities more than others. They are confident to speak in a familiar group, will talk about their ideas, and will choose the resources they need for their chosen activities. They say when they do or don’t need help.</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900"/>
              <a:buFont typeface="Arial"/>
              <a:buNone/>
            </a:pPr>
            <a:r>
              <a:rPr b="1" i="0" lang="en-GB" sz="900" u="sng" cap="none" strike="noStrike">
                <a:solidFill>
                  <a:srgbClr val="7030A0"/>
                </a:solidFill>
                <a:latin typeface="Calibri"/>
                <a:ea typeface="Calibri"/>
                <a:cs typeface="Calibri"/>
                <a:sym typeface="Calibri"/>
              </a:rPr>
              <a:t>Managing Feelings and Behaviour  ELG</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7030A0"/>
                </a:solidFill>
                <a:latin typeface="Calibri"/>
                <a:ea typeface="Calibri"/>
                <a:cs typeface="Calibri"/>
                <a:sym typeface="Calibri"/>
              </a:rPr>
              <a:t>Children talk about how they and others show feelings, talk about their own and others’ behaviour, and its consequences, and know that some behaviour is unacceptable. They work as part of a group or class, and understand and follow the rules. They adjust their behaviour to different situations, and take changes of routine in their stride.</a:t>
            </a:r>
            <a:endParaRPr b="0" i="0" sz="900" u="none"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t/>
            </a:r>
            <a:endParaRPr b="1"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t/>
            </a:r>
            <a:endParaRPr b="1"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t/>
            </a:r>
            <a:endParaRPr b="1" i="0" sz="900" u="sng" cap="none" strike="noStrike">
              <a:solidFill>
                <a:srgbClr val="7030A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7030A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2018-05-03T10:09:44Z</dcterms:created>
  <dc:creator>E Gunn</dc:creator>
</cp:coreProperties>
</file>