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Amatic SC"/>
      <p:regular r:id="rId17"/>
      <p:bold r:id="rId18"/>
    </p:embeddedFont>
    <p:embeddedFont>
      <p:font typeface="Source Code Pro"/>
      <p:regular r:id="rId19"/>
      <p:bold r:id="rId20"/>
      <p:italic r:id="rId21"/>
      <p:boldItalic r:id="rId22"/>
    </p:embeddedFont>
    <p:embeddedFont>
      <p:font typeface="Coming Soon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bold.fntdata"/><Relationship Id="rId11" Type="http://schemas.openxmlformats.org/officeDocument/2006/relationships/slide" Target="slides/slide6.xml"/><Relationship Id="rId22" Type="http://schemas.openxmlformats.org/officeDocument/2006/relationships/font" Target="fonts/SourceCodePro-boldItalic.fntdata"/><Relationship Id="rId10" Type="http://schemas.openxmlformats.org/officeDocument/2006/relationships/slide" Target="slides/slide5.xml"/><Relationship Id="rId21" Type="http://schemas.openxmlformats.org/officeDocument/2006/relationships/font" Target="fonts/SourceCodePr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ComingSoon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maticSC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regular.fntdata"/><Relationship Id="rId6" Type="http://schemas.openxmlformats.org/officeDocument/2006/relationships/slide" Target="slides/slide1.xml"/><Relationship Id="rId18" Type="http://schemas.openxmlformats.org/officeDocument/2006/relationships/font" Target="fonts/AmaticSC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4d448d8771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4d448d877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4e6bc2bf0d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4e6bc2bf0d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4e4e4ac2b8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4e4e4ac2b8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4e4e4ac2b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4e4e4ac2b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4e4e4ac2b8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4e4e4ac2b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4e4e4ac2b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4e4e4ac2b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4d448d8771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4d448d8771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4d448d877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4d448d877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e4e4ac2b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4e4e4ac2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e6521f972a_0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e6521f972a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youtube.com/watch?v=jpqV3dzYOgk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311700" y="3817825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latin typeface="Coming Soon"/>
                <a:ea typeface="Coming Soon"/>
                <a:cs typeface="Coming Soon"/>
                <a:sym typeface="Coming Soon"/>
              </a:rPr>
              <a:t>Play Assembly </a:t>
            </a:r>
            <a:endParaRPr b="0" sz="26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600">
                <a:latin typeface="Coming Soon"/>
                <a:ea typeface="Coming Soon"/>
                <a:cs typeface="Coming Soon"/>
                <a:sym typeface="Coming Soon"/>
              </a:rPr>
              <a:t>Number 7 </a:t>
            </a:r>
            <a:endParaRPr b="0" sz="26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2600">
                <a:latin typeface="Coming Soon"/>
                <a:ea typeface="Coming Soon"/>
                <a:cs typeface="Coming Soon"/>
                <a:sym typeface="Coming Soon"/>
              </a:rPr>
              <a:t>23.04.25</a:t>
            </a:r>
            <a:endParaRPr b="0" sz="26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600"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0" l="27907" r="27014" t="16929"/>
          <a:stretch/>
        </p:blipFill>
        <p:spPr>
          <a:xfrm>
            <a:off x="2889875" y="295175"/>
            <a:ext cx="3024300" cy="29212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Celebrate</a:t>
            </a:r>
            <a:endParaRPr u="sng"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025050"/>
            <a:ext cx="8520600" cy="35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1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Well done to all the </a:t>
            </a:r>
            <a:r>
              <a:rPr lang="en-GB" sz="21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fantastic tidying superstars in our school! Keep it up!</a:t>
            </a:r>
            <a:r>
              <a:rPr lang="en-GB" sz="21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 </a:t>
            </a:r>
            <a:endParaRPr sz="21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1963" y="2049338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800"/>
              <a:t>Who can remember what is on our OPAL </a:t>
            </a:r>
            <a:r>
              <a:rPr lang="en-GB" sz="2800"/>
              <a:t>play</a:t>
            </a:r>
            <a:r>
              <a:rPr lang="en-GB" sz="2800"/>
              <a:t> </a:t>
            </a:r>
            <a:r>
              <a:rPr lang="en-GB" sz="2800"/>
              <a:t>charter</a:t>
            </a:r>
            <a:r>
              <a:rPr lang="en-GB" sz="2800"/>
              <a:t>? </a:t>
            </a:r>
            <a:endParaRPr sz="2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/>
        </p:nvSpPr>
        <p:spPr>
          <a:xfrm>
            <a:off x="0" y="0"/>
            <a:ext cx="9144000" cy="48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>
                <a:latin typeface="Trebuchet MS"/>
                <a:ea typeface="Trebuchet MS"/>
                <a:cs typeface="Trebuchet MS"/>
                <a:sym typeface="Trebuchet MS"/>
              </a:rPr>
              <a:t>Hoylake Holy Trinity’s OPAL Charter</a:t>
            </a:r>
            <a:endParaRPr sz="3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latin typeface="Trebuchet MS"/>
                <a:ea typeface="Trebuchet MS"/>
                <a:cs typeface="Trebuchet MS"/>
                <a:sym typeface="Trebuchet MS"/>
              </a:rPr>
              <a:t>• We are kind and fair to each other.</a:t>
            </a:r>
            <a:endParaRPr sz="2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latin typeface="Trebuchet MS"/>
                <a:ea typeface="Trebuchet MS"/>
                <a:cs typeface="Trebuchet MS"/>
                <a:sym typeface="Trebuchet MS"/>
              </a:rPr>
              <a:t>• We keep everyone safe and are aware of others around us.</a:t>
            </a:r>
            <a:endParaRPr sz="2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latin typeface="Trebuchet MS"/>
                <a:ea typeface="Trebuchet MS"/>
                <a:cs typeface="Trebuchet MS"/>
                <a:sym typeface="Trebuchet MS"/>
              </a:rPr>
              <a:t>• We take responsibility in how we use and share our resources.</a:t>
            </a:r>
            <a:endParaRPr sz="2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latin typeface="Trebuchet MS"/>
                <a:ea typeface="Trebuchet MS"/>
                <a:cs typeface="Trebuchet MS"/>
                <a:sym typeface="Trebuchet MS"/>
              </a:rPr>
              <a:t>• We are respectful.</a:t>
            </a:r>
            <a:endParaRPr sz="2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latin typeface="Trebuchet MS"/>
                <a:ea typeface="Trebuchet MS"/>
                <a:cs typeface="Trebuchet MS"/>
                <a:sym typeface="Trebuchet MS"/>
              </a:rPr>
              <a:t>• We encourage others to join in with our play.</a:t>
            </a:r>
            <a:endParaRPr sz="2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latin typeface="Trebuchet MS"/>
                <a:ea typeface="Trebuchet MS"/>
                <a:cs typeface="Trebuchet MS"/>
                <a:sym typeface="Trebuchet MS"/>
              </a:rPr>
              <a:t>• We listen to one another and help others if they need it.</a:t>
            </a:r>
            <a:endParaRPr sz="2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latin typeface="Trebuchet MS"/>
                <a:ea typeface="Trebuchet MS"/>
                <a:cs typeface="Trebuchet MS"/>
                <a:sym typeface="Trebuchet MS"/>
              </a:rPr>
              <a:t>• We ask for adult support if we are unsure. </a:t>
            </a:r>
            <a:endParaRPr sz="25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13128" l="0" r="0" t="7688"/>
          <a:stretch/>
        </p:blipFill>
        <p:spPr>
          <a:xfrm>
            <a:off x="99775" y="3911100"/>
            <a:ext cx="1291775" cy="10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39200" y="3901900"/>
            <a:ext cx="762000" cy="10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Water</a:t>
            </a:r>
            <a:r>
              <a:rPr lang="en-GB" u="sng"/>
              <a:t> Area</a:t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Taps - Why do you think they were taken away?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Safe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not safe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Mud Kitchen</a:t>
            </a:r>
            <a:r>
              <a:rPr lang="en-GB" u="sng"/>
              <a:t> Area</a:t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going well?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Safe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not safe</a:t>
            </a:r>
            <a:endParaRPr/>
          </a:p>
        </p:txBody>
      </p:sp>
      <p:pic>
        <p:nvPicPr>
          <p:cNvPr id="87" name="Google Shape;87;p18"/>
          <p:cNvPicPr preferRelativeResize="0"/>
          <p:nvPr/>
        </p:nvPicPr>
        <p:blipFill rotWithShape="1">
          <a:blip r:embed="rId3">
            <a:alphaModFix/>
          </a:blip>
          <a:srcRect b="8145" l="21110" r="23914" t="14209"/>
          <a:stretch/>
        </p:blipFill>
        <p:spPr>
          <a:xfrm>
            <a:off x="4198925" y="1387375"/>
            <a:ext cx="3829973" cy="290752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/>
              <a:t>Digging Area</a:t>
            </a:r>
            <a:endParaRPr u="sng"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311700" y="1228675"/>
            <a:ext cx="8520600" cy="286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00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72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Safe</a:t>
            </a:r>
            <a:endParaRPr b="1" sz="4872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72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72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not safe</a:t>
            </a:r>
            <a:endParaRPr b="1" sz="4872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72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Let’s have a look at some of our new OPAL equipment</a:t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228675"/>
            <a:ext cx="8520600" cy="36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-</a:t>
            </a:r>
            <a:r>
              <a:rPr b="1" lang="en-GB" sz="20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What can we use these for?</a:t>
            </a:r>
            <a:endParaRPr b="1" sz="20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-What are the risks?</a:t>
            </a:r>
            <a:endParaRPr b="1" sz="20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-How can we look out for each other and keep each other safe?</a:t>
            </a:r>
            <a:endParaRPr b="1" sz="20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Same rules still apply - stacking tyres and reels (how many is too many!?), being aware of who is around you, working as a team or with a friend. </a:t>
            </a:r>
            <a:r>
              <a:rPr b="1" lang="en-GB" sz="20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Length</a:t>
            </a:r>
            <a:r>
              <a:rPr b="1" lang="en-GB" sz="20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 of sticks.</a:t>
            </a:r>
            <a:endParaRPr b="1" sz="20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 sz="2000">
                <a:solidFill>
                  <a:schemeClr val="accent1"/>
                </a:solidFill>
                <a:latin typeface="Coming Soon"/>
                <a:ea typeface="Coming Soon"/>
                <a:cs typeface="Coming Soon"/>
                <a:sym typeface="Coming Soon"/>
              </a:rPr>
              <a:t>What’s right for you?</a:t>
            </a:r>
            <a:endParaRPr b="1" sz="2000">
              <a:solidFill>
                <a:schemeClr val="accen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/>
          <p:cNvPicPr preferRelativeResize="0"/>
          <p:nvPr/>
        </p:nvPicPr>
        <p:blipFill rotWithShape="1">
          <a:blip r:embed="rId3">
            <a:alphaModFix/>
          </a:blip>
          <a:srcRect b="16170" l="0" r="0" t="0"/>
          <a:stretch/>
        </p:blipFill>
        <p:spPr>
          <a:xfrm>
            <a:off x="174425" y="83500"/>
            <a:ext cx="3226626" cy="27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8526" y="331000"/>
            <a:ext cx="4810125" cy="245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82525" y="2471075"/>
            <a:ext cx="3313025" cy="250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1"/>
          <p:cNvPicPr preferRelativeResize="0"/>
          <p:nvPr/>
        </p:nvPicPr>
        <p:blipFill rotWithShape="1">
          <a:blip r:embed="rId6">
            <a:alphaModFix/>
          </a:blip>
          <a:srcRect b="0" l="19315" r="0" t="11870"/>
          <a:stretch/>
        </p:blipFill>
        <p:spPr>
          <a:xfrm>
            <a:off x="826025" y="2635825"/>
            <a:ext cx="3014325" cy="233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be putting all of the new equipment in the KS1 shed, which you will be able to take out at lunchtime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OPAL leadership team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Head boy/girl and deputies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Meeting for 5 minutes  </a:t>
            </a:r>
            <a:endParaRPr/>
          </a:p>
        </p:txBody>
      </p:sp>
      <p:pic>
        <p:nvPicPr>
          <p:cNvPr id="113" name="Google Shape;11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547" y="3299872"/>
            <a:ext cx="1560675" cy="1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ctrTitle"/>
          </p:nvPr>
        </p:nvSpPr>
        <p:spPr>
          <a:xfrm>
            <a:off x="475800" y="1899425"/>
            <a:ext cx="8192400" cy="106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4000">
                <a:solidFill>
                  <a:srgbClr val="9900FF"/>
                </a:solidFill>
              </a:rPr>
            </a:br>
            <a:r>
              <a:rPr b="0" lang="en-GB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Zootopia - Try Everything (Lyrics, Shakira) - YouTube</a:t>
            </a:r>
            <a:br>
              <a:rPr lang="en-GB" sz="4900">
                <a:solidFill>
                  <a:srgbClr val="9900FF"/>
                </a:solidFill>
              </a:rPr>
            </a:br>
            <a:endParaRPr sz="4900">
              <a:solidFill>
                <a:srgbClr val="99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500"/>
          </a:p>
        </p:txBody>
      </p:sp>
      <p:pic>
        <p:nvPicPr>
          <p:cNvPr id="119" name="Google Shape;119;p23"/>
          <p:cNvPicPr preferRelativeResize="0"/>
          <p:nvPr/>
        </p:nvPicPr>
        <p:blipFill rotWithShape="1">
          <a:blip r:embed="rId4">
            <a:alphaModFix/>
          </a:blip>
          <a:srcRect b="0" l="27907" r="27014" t="16929"/>
          <a:stretch/>
        </p:blipFill>
        <p:spPr>
          <a:xfrm>
            <a:off x="3936325" y="3081625"/>
            <a:ext cx="1497500" cy="1572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