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12" autoAdjust="0"/>
  </p:normalViewPr>
  <p:slideViewPr>
    <p:cSldViewPr>
      <p:cViewPr varScale="1">
        <p:scale>
          <a:sx n="113" d="100"/>
          <a:sy n="113" d="100"/>
        </p:scale>
        <p:origin x="155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388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890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128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27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461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263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641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5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2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357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3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B59C0-F59C-436C-8824-4FD952A02308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056CB-6FC3-4BFF-8D82-BC70F794A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76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9279" y="607472"/>
            <a:ext cx="3548625" cy="12772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u="sng" dirty="0"/>
              <a:t>EYFS- End of F2 Good Level of Development</a:t>
            </a:r>
          </a:p>
          <a:p>
            <a:endParaRPr lang="en-GB" sz="1100" b="1" u="sng" dirty="0"/>
          </a:p>
          <a:p>
            <a:r>
              <a:rPr lang="en-GB" sz="1100" dirty="0"/>
              <a:t>83% of pupils made a Good Level of Development (~72%)</a:t>
            </a:r>
          </a:p>
          <a:p>
            <a:r>
              <a:rPr lang="en-GB" sz="1100" dirty="0"/>
              <a:t>- (</a:t>
            </a:r>
            <a:r>
              <a:rPr lang="en-GB" sz="1100" i="1" dirty="0"/>
              <a:t>no pupils)</a:t>
            </a:r>
            <a:r>
              <a:rPr lang="en-GB" sz="1100" dirty="0"/>
              <a:t> of FSM pupils made GLD (%)</a:t>
            </a:r>
          </a:p>
          <a:p>
            <a:r>
              <a:rPr lang="en-GB" sz="1100" dirty="0"/>
              <a:t>90% of boys made GLD (%)</a:t>
            </a:r>
          </a:p>
          <a:p>
            <a:r>
              <a:rPr lang="en-GB" sz="1100" dirty="0"/>
              <a:t>79% of girls made GLD (%)</a:t>
            </a:r>
          </a:p>
          <a:p>
            <a:r>
              <a:rPr lang="en-GB" sz="1100" dirty="0"/>
              <a:t>0% of SEN pupils made GLD (%) </a:t>
            </a:r>
            <a:r>
              <a:rPr lang="en-GB" sz="1100" i="1" dirty="0"/>
              <a:t>1 PUPIL</a:t>
            </a:r>
            <a:endParaRPr lang="en-GB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5111278" y="586349"/>
            <a:ext cx="3873443" cy="21082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u="sng" dirty="0"/>
              <a:t>Year 1 Phonics</a:t>
            </a:r>
          </a:p>
          <a:p>
            <a:r>
              <a:rPr lang="en-GB" sz="1100" dirty="0"/>
              <a:t>75% met the standard in the phonics screen (%)</a:t>
            </a:r>
          </a:p>
          <a:p>
            <a:r>
              <a:rPr lang="en-GB" sz="1100" dirty="0"/>
              <a:t>Our mean score was 31/40 </a:t>
            </a:r>
          </a:p>
          <a:p>
            <a:r>
              <a:rPr lang="en-GB" sz="1100" dirty="0"/>
              <a:t>67% of FSM pupils met the standard (%)</a:t>
            </a:r>
          </a:p>
          <a:p>
            <a:r>
              <a:rPr lang="en-GB" sz="1100" dirty="0"/>
              <a:t>69% of boys (%) and 81% (%) of girls met the standard</a:t>
            </a:r>
          </a:p>
          <a:p>
            <a:r>
              <a:rPr lang="en-GB" sz="1100" dirty="0"/>
              <a:t>38% SEND met GLD (%)</a:t>
            </a:r>
          </a:p>
          <a:p>
            <a:endParaRPr lang="en-GB" sz="1100" b="1" u="sng" dirty="0"/>
          </a:p>
          <a:p>
            <a:r>
              <a:rPr lang="en-GB" sz="1100" b="1" u="sng" dirty="0"/>
              <a:t>Year 2 Phonics Retake (for pupils who did not meet the standard in Y1)</a:t>
            </a:r>
          </a:p>
          <a:p>
            <a:r>
              <a:rPr lang="en-GB" sz="1100" dirty="0"/>
              <a:t>95% of Y2 pupils (following retake) met the standard (%)</a:t>
            </a:r>
          </a:p>
          <a:p>
            <a:r>
              <a:rPr lang="en-GB" sz="1100" dirty="0"/>
              <a:t>Y2 Mean score was /40</a:t>
            </a:r>
          </a:p>
          <a:p>
            <a:endParaRPr lang="en-GB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159279" y="2511043"/>
            <a:ext cx="3043260" cy="26314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u="sng" dirty="0"/>
              <a:t>Year 4 Multiplication Check</a:t>
            </a:r>
          </a:p>
          <a:p>
            <a:r>
              <a:rPr lang="en-GB" sz="1100" b="1" dirty="0"/>
              <a:t>25 Questions. (</a:t>
            </a:r>
            <a:r>
              <a:rPr lang="en-GB" sz="1100" i="1" dirty="0"/>
              <a:t>No Pass Mark</a:t>
            </a:r>
            <a:r>
              <a:rPr lang="en-GB" sz="1100" b="1" dirty="0"/>
              <a:t>) </a:t>
            </a:r>
          </a:p>
          <a:p>
            <a:endParaRPr lang="en-GB" sz="1100" b="1" dirty="0"/>
          </a:p>
          <a:p>
            <a:r>
              <a:rPr lang="en-GB" sz="1100" b="1" dirty="0"/>
              <a:t>25/25 </a:t>
            </a:r>
            <a:r>
              <a:rPr lang="en-GB" sz="1100" dirty="0"/>
              <a:t>44% (~44%) (</a:t>
            </a:r>
            <a:r>
              <a:rPr lang="en-GB" sz="1100" i="1" dirty="0"/>
              <a:t>INSIGHT ABOVE)</a:t>
            </a:r>
            <a:endParaRPr lang="en-GB" sz="1100" dirty="0"/>
          </a:p>
          <a:p>
            <a:r>
              <a:rPr lang="en-GB" sz="1100" b="1" dirty="0"/>
              <a:t>21+ </a:t>
            </a:r>
            <a:r>
              <a:rPr lang="en-GB" sz="1100" dirty="0"/>
              <a:t>75% (</a:t>
            </a:r>
            <a:r>
              <a:rPr lang="en-GB" sz="1100" i="1" dirty="0"/>
              <a:t>INSIGHT EXPECTED)</a:t>
            </a:r>
            <a:endParaRPr lang="en-GB" sz="1100" dirty="0"/>
          </a:p>
          <a:p>
            <a:r>
              <a:rPr lang="en-GB" sz="1100" b="1" dirty="0"/>
              <a:t>16+ </a:t>
            </a:r>
            <a:r>
              <a:rPr lang="en-GB" sz="1100" dirty="0"/>
              <a:t>93</a:t>
            </a:r>
            <a:r>
              <a:rPr lang="en-GB" sz="1100" b="1" dirty="0"/>
              <a:t>% (</a:t>
            </a:r>
            <a:r>
              <a:rPr lang="en-GB" sz="1100" i="1" dirty="0"/>
              <a:t>INSIGHT JUST BELOW)</a:t>
            </a:r>
            <a:endParaRPr lang="en-GB" sz="1100" dirty="0"/>
          </a:p>
          <a:p>
            <a:endParaRPr lang="en-GB" sz="1100" dirty="0"/>
          </a:p>
          <a:p>
            <a:r>
              <a:rPr lang="en-GB" sz="1100" b="1" dirty="0"/>
              <a:t>Mean score </a:t>
            </a:r>
            <a:r>
              <a:rPr lang="en-GB" sz="1100" dirty="0"/>
              <a:t>22.4 (~21.6)</a:t>
            </a:r>
          </a:p>
          <a:p>
            <a:endParaRPr lang="en-GB" sz="1100" dirty="0"/>
          </a:p>
          <a:p>
            <a:r>
              <a:rPr lang="en-GB" sz="1100" dirty="0"/>
              <a:t>Disadvantage mean score </a:t>
            </a:r>
          </a:p>
          <a:p>
            <a:r>
              <a:rPr lang="en-GB" sz="1100" dirty="0"/>
              <a:t>19.6 SEN mean score </a:t>
            </a:r>
          </a:p>
          <a:p>
            <a:r>
              <a:rPr lang="en-GB" sz="1100" dirty="0"/>
              <a:t>22.4 Girls’ mean score  </a:t>
            </a:r>
          </a:p>
          <a:p>
            <a:r>
              <a:rPr lang="en-GB" sz="1100" dirty="0"/>
              <a:t>22.3 Boys’ mean score </a:t>
            </a:r>
          </a:p>
          <a:p>
            <a:r>
              <a:rPr lang="en-GB" sz="1100" dirty="0"/>
              <a:t>Boys 25/25 44%</a:t>
            </a:r>
          </a:p>
          <a:p>
            <a:r>
              <a:rPr lang="en-GB" sz="1100" dirty="0"/>
              <a:t>Girls 25/25 44%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3888" y="586349"/>
            <a:ext cx="14834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solidFill>
                  <a:srgbClr val="CC66FF"/>
                </a:solidFill>
              </a:rPr>
              <a:t>Hoylake Holy Trinity</a:t>
            </a:r>
          </a:p>
          <a:p>
            <a:pPr algn="ctr"/>
            <a:r>
              <a:rPr lang="en-GB" sz="1400" b="1" u="sng" dirty="0">
                <a:solidFill>
                  <a:srgbClr val="CC66FF"/>
                </a:solidFill>
              </a:rPr>
              <a:t>CE Primary School</a:t>
            </a:r>
          </a:p>
          <a:p>
            <a:pPr algn="ctr"/>
            <a:endParaRPr lang="en-GB" sz="1400" b="1" u="sng" dirty="0">
              <a:solidFill>
                <a:srgbClr val="CC66FF"/>
              </a:solidFill>
            </a:endParaRPr>
          </a:p>
          <a:p>
            <a:pPr algn="ctr"/>
            <a:endParaRPr lang="en-GB" sz="1400" b="1" u="sng" dirty="0">
              <a:solidFill>
                <a:srgbClr val="CC66FF"/>
              </a:solidFill>
            </a:endParaRPr>
          </a:p>
          <a:p>
            <a:pPr algn="ctr"/>
            <a:endParaRPr lang="en-GB" sz="1400" b="1" u="sng" dirty="0">
              <a:solidFill>
                <a:srgbClr val="CC66FF"/>
              </a:solidFill>
            </a:endParaRPr>
          </a:p>
          <a:p>
            <a:pPr algn="ctr"/>
            <a:endParaRPr lang="en-GB" sz="1400" b="1" u="sng" dirty="0">
              <a:solidFill>
                <a:srgbClr val="CC66FF"/>
              </a:solidFill>
            </a:endParaRPr>
          </a:p>
          <a:p>
            <a:pPr algn="ctr"/>
            <a:r>
              <a:rPr lang="en-GB" sz="1400" b="1" u="sng" dirty="0">
                <a:solidFill>
                  <a:srgbClr val="CC66FF"/>
                </a:solidFill>
              </a:rPr>
              <a:t>Data Overview 2026 </a:t>
            </a:r>
            <a:r>
              <a:rPr lang="en-GB" sz="1000" b="1" u="sng" dirty="0">
                <a:solidFill>
                  <a:srgbClr val="CC66FF"/>
                </a:solidFill>
              </a:rPr>
              <a:t>(</a:t>
            </a:r>
            <a:r>
              <a:rPr lang="en-GB" sz="1000" b="1" i="1" u="sng" dirty="0">
                <a:solidFill>
                  <a:srgbClr val="CC66FF"/>
                </a:solidFill>
              </a:rPr>
              <a:t>unvalidated</a:t>
            </a:r>
            <a:r>
              <a:rPr lang="en-GB" sz="1000" b="1" u="sng" dirty="0">
                <a:solidFill>
                  <a:srgbClr val="CC66FF"/>
                </a:solidFill>
              </a:rPr>
              <a:t>)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354" y="1526540"/>
            <a:ext cx="683861" cy="79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5393" y="6289580"/>
            <a:ext cx="3043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Number in () represents National outcomes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5A9D08-2D00-2905-1EEA-1CBC3FFD18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430678"/>
              </p:ext>
            </p:extLst>
          </p:nvPr>
        </p:nvGraphicFramePr>
        <p:xfrm>
          <a:off x="3512113" y="2924944"/>
          <a:ext cx="5472608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110342875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870249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100" b="1" u="sng" dirty="0">
                          <a:solidFill>
                            <a:schemeClr val="tx1"/>
                          </a:solidFill>
                          <a:latin typeface="+mn-lt"/>
                        </a:rPr>
                        <a:t>Year 6 SATs</a:t>
                      </a:r>
                      <a:endParaRPr lang="en-GB" sz="1100" u="sng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Reading: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95% ARE+ (~75%)	 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37% GDS (%)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Ave Scaled score 107.5 (106.0) 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		</a:t>
                      </a:r>
                    </a:p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Writing: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79% ARE+ (~73%) 	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26% GDS (~13%) 	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	</a:t>
                      </a:r>
                    </a:p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GPS: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88% ARE+ (~74%) 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42% GDS (%) 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Ave. Scaled score 108.2 (105.0)</a:t>
                      </a:r>
                    </a:p>
                    <a:p>
                      <a:endParaRPr lang="en-GB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Maths: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86% ARE+ (~75%) 	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40% GDS (%) 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		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Ave. Scaled score 107.1 (105.0)</a:t>
                      </a:r>
                    </a:p>
                    <a:p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RWM Combined: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72% ARE+ (~63%) 	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14% GDS (%)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55236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3EB190D-7F95-43F8-90BC-5CA2A215C010}"/>
              </a:ext>
            </a:extLst>
          </p:cNvPr>
          <p:cNvSpPr txBox="1"/>
          <p:nvPr/>
        </p:nvSpPr>
        <p:spPr>
          <a:xfrm>
            <a:off x="159279" y="5445224"/>
            <a:ext cx="21804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i="1" dirty="0"/>
              <a:t>**</a:t>
            </a:r>
            <a:r>
              <a:rPr lang="en-GB" sz="1100" i="1"/>
              <a:t>National outcomes </a:t>
            </a:r>
            <a:r>
              <a:rPr lang="en-GB" sz="1100" i="1" dirty="0"/>
              <a:t>in brackets</a:t>
            </a:r>
          </a:p>
        </p:txBody>
      </p:sp>
    </p:spTree>
    <p:extLst>
      <p:ext uri="{BB962C8B-B14F-4D97-AF65-F5344CB8AC3E}">
        <p14:creationId xmlns:p14="http://schemas.microsoft.com/office/powerpoint/2010/main" val="4101092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11C520-FFCC-49BB-B7D6-94DA399FA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02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7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6423</TotalTime>
  <Words>336</Words>
  <Application>Microsoft Office PowerPoint</Application>
  <PresentationFormat>On-screen Show (4:3)</PresentationFormat>
  <Paragraphs>61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Ham</dc:creator>
  <cp:lastModifiedBy>C Wright</cp:lastModifiedBy>
  <cp:revision>107</cp:revision>
  <cp:lastPrinted>2023-05-23T05:08:57Z</cp:lastPrinted>
  <dcterms:created xsi:type="dcterms:W3CDTF">2015-04-24T14:52:11Z</dcterms:created>
  <dcterms:modified xsi:type="dcterms:W3CDTF">2026-09-07T12:54:18Z</dcterms:modified>
</cp:coreProperties>
</file>